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62"/>
  </p:normalViewPr>
  <p:slideViewPr>
    <p:cSldViewPr snapToGrid="0" snapToObjects="1">
      <p:cViewPr varScale="1">
        <p:scale>
          <a:sx n="103" d="100"/>
          <a:sy n="103" d="100"/>
        </p:scale>
        <p:origin x="8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Actis" userId="e922ac9a-90df-48d6-a54e-ba9243967eba" providerId="ADAL" clId="{F7F403E2-510F-BC42-9FBA-ABC2FDB5DD29}"/>
    <pc:docChg chg="custSel delSld modSld">
      <pc:chgData name="Paolo Actis" userId="e922ac9a-90df-48d6-a54e-ba9243967eba" providerId="ADAL" clId="{F7F403E2-510F-BC42-9FBA-ABC2FDB5DD29}" dt="2022-03-22T10:57:56.072" v="4" actId="2696"/>
      <pc:docMkLst>
        <pc:docMk/>
      </pc:docMkLst>
      <pc:sldChg chg="delSp mod">
        <pc:chgData name="Paolo Actis" userId="e922ac9a-90df-48d6-a54e-ba9243967eba" providerId="ADAL" clId="{F7F403E2-510F-BC42-9FBA-ABC2FDB5DD29}" dt="2022-03-22T10:57:43.228" v="0" actId="478"/>
        <pc:sldMkLst>
          <pc:docMk/>
          <pc:sldMk cId="0" sldId="256"/>
        </pc:sldMkLst>
        <pc:spChg chg="del">
          <ac:chgData name="Paolo Actis" userId="e922ac9a-90df-48d6-a54e-ba9243967eba" providerId="ADAL" clId="{F7F403E2-510F-BC42-9FBA-ABC2FDB5DD29}" dt="2022-03-22T10:57:43.228" v="0" actId="478"/>
          <ac:spMkLst>
            <pc:docMk/>
            <pc:sldMk cId="0" sldId="256"/>
            <ac:spMk id="7" creationId="{00000000-0000-0000-0000-000000000000}"/>
          </ac:spMkLst>
        </pc:spChg>
      </pc:sldChg>
      <pc:sldChg chg="del">
        <pc:chgData name="Paolo Actis" userId="e922ac9a-90df-48d6-a54e-ba9243967eba" providerId="ADAL" clId="{F7F403E2-510F-BC42-9FBA-ABC2FDB5DD29}" dt="2022-03-22T10:57:50.213" v="1" actId="2696"/>
        <pc:sldMkLst>
          <pc:docMk/>
          <pc:sldMk cId="742540229" sldId="270"/>
        </pc:sldMkLst>
      </pc:sldChg>
      <pc:sldChg chg="del">
        <pc:chgData name="Paolo Actis" userId="e922ac9a-90df-48d6-a54e-ba9243967eba" providerId="ADAL" clId="{F7F403E2-510F-BC42-9FBA-ABC2FDB5DD29}" dt="2022-03-22T10:57:50.562" v="2" actId="2696"/>
        <pc:sldMkLst>
          <pc:docMk/>
          <pc:sldMk cId="495975454" sldId="271"/>
        </pc:sldMkLst>
      </pc:sldChg>
      <pc:sldChg chg="del">
        <pc:chgData name="Paolo Actis" userId="e922ac9a-90df-48d6-a54e-ba9243967eba" providerId="ADAL" clId="{F7F403E2-510F-BC42-9FBA-ABC2FDB5DD29}" dt="2022-03-22T10:57:51.074" v="3" actId="2696"/>
        <pc:sldMkLst>
          <pc:docMk/>
          <pc:sldMk cId="3949280703" sldId="272"/>
        </pc:sldMkLst>
      </pc:sldChg>
      <pc:sldChg chg="del">
        <pc:chgData name="Paolo Actis" userId="e922ac9a-90df-48d6-a54e-ba9243967eba" providerId="ADAL" clId="{F7F403E2-510F-BC42-9FBA-ABC2FDB5DD29}" dt="2022-03-22T10:57:56.072" v="4" actId="2696"/>
        <pc:sldMkLst>
          <pc:docMk/>
          <pc:sldMk cId="2149492876"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FC169D-B30D-1046-90B9-C2344DEB1497}" type="datetimeFigureOut">
              <a:rPr kumimoji="1" lang="zh-CN" altLang="en-US" smtClean="0"/>
              <a:t>2022/3/22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D4808-C560-C245-B6F0-51ED781661F5}"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5D4808-C560-C245-B6F0-51ED781661F5}" type="slidenum">
              <a:rPr kumimoji="1" lang="zh-CN" altLang="en-US" smtClean="0"/>
              <a:t>14</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76072" y="1124712"/>
            <a:ext cx="11036808" cy="3172968"/>
          </a:xfrm>
        </p:spPr>
        <p:txBody>
          <a:bodyPr anchor="b"/>
          <a:lstStyle>
            <a:lvl1pPr algn="l">
              <a:defRPr sz="8000"/>
            </a:lvl1pPr>
          </a:lstStyle>
          <a:p>
            <a:r>
              <a:rPr lang="en-US" dirty="0"/>
              <a:t>Click to edit Master title style</a:t>
            </a:r>
          </a:p>
        </p:txBody>
      </p:sp>
      <p:sp>
        <p:nvSpPr>
          <p:cNvPr id="3" name="Subtitle 2"/>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576072" y="6356350"/>
            <a:ext cx="2743200" cy="365125"/>
          </a:xfrm>
        </p:spPr>
        <p:txBody>
          <a:bodyPr/>
          <a:lstStyle/>
          <a:p>
            <a:fld id="{02AC24A9-CCB6-4F8D-B8DB-C2F3692CFA5A}" type="datetimeFigureOut">
              <a:rPr lang="en-US" smtClean="0"/>
              <a:t>3/22/22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AC24A9-CCB6-4F8D-B8DB-C2F3692CFA5A}" type="datetimeFigureOut">
              <a:rPr lang="en-US" smtClean="0"/>
              <a:t>3/22/22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AC24A9-CCB6-4F8D-B8DB-C2F3692CFA5A}" type="datetimeFigureOut">
              <a:rPr lang="en-US" smtClean="0"/>
              <a:t>3/22/22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115568" y="6356350"/>
            <a:ext cx="2743200" cy="365125"/>
          </a:xfrm>
        </p:spPr>
        <p:txBody>
          <a:bodyPr/>
          <a:lstStyle/>
          <a:p>
            <a:fld id="{02AC24A9-CCB6-4F8D-B8DB-C2F3692CFA5A}" type="datetimeFigureOut">
              <a:rPr lang="en-US" smtClean="0"/>
              <a:t>3/22/22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3/22/22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1115568" y="6356350"/>
            <a:ext cx="2743200" cy="365125"/>
          </a:xfrm>
        </p:spPr>
        <p:txBody>
          <a:bodyPr/>
          <a:lstStyle/>
          <a:p>
            <a:fld id="{02AC24A9-CCB6-4F8D-B8DB-C2F3692CFA5A}" type="datetimeFigureOut">
              <a:rPr lang="en-US" smtClean="0"/>
              <a:t>3/22/22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1115568" y="6356350"/>
            <a:ext cx="2743200" cy="365125"/>
          </a:xfrm>
        </p:spPr>
        <p:txBody>
          <a:bodyPr/>
          <a:lstStyle/>
          <a:p>
            <a:fld id="{02AC24A9-CCB6-4F8D-B8DB-C2F3692CFA5A}" type="datetimeFigureOut">
              <a:rPr lang="en-US" smtClean="0"/>
              <a:t>3/22/22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02AC24A9-CCB6-4F8D-B8DB-C2F3692CFA5A}" type="datetimeFigureOut">
              <a:rPr lang="en-US" smtClean="0"/>
              <a:t>3/22/22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3/22/22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868680" y="6356350"/>
            <a:ext cx="2743200" cy="365125"/>
          </a:xfrm>
        </p:spPr>
        <p:txBody>
          <a:bodyPr/>
          <a:lstStyle/>
          <a:p>
            <a:fld id="{02AC24A9-CCB6-4F8D-B8DB-C2F3692CFA5A}" type="datetimeFigureOut">
              <a:rPr lang="en-US" smtClean="0"/>
              <a:t>3/22/22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868680" y="6356350"/>
            <a:ext cx="2743200" cy="365125"/>
          </a:xfrm>
        </p:spPr>
        <p:txBody>
          <a:bodyPr/>
          <a:lstStyle/>
          <a:p>
            <a:fld id="{02AC24A9-CCB6-4F8D-B8DB-C2F3692CFA5A}" type="datetimeFigureOut">
              <a:rPr lang="en-US" smtClean="0"/>
              <a:t>3/22/22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70">
                <a:solidFill>
                  <a:schemeClr val="tx1">
                    <a:tint val="75000"/>
                  </a:schemeClr>
                </a:solidFill>
              </a:defRPr>
            </a:lvl1pPr>
          </a:lstStyle>
          <a:p>
            <a:fld id="{02AC24A9-CCB6-4F8D-B8DB-C2F3692CFA5A}" type="datetimeFigureOut">
              <a:rPr lang="en-US" smtClean="0"/>
              <a:t>3/22/22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7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70">
                <a:solidFill>
                  <a:schemeClr val="tx1">
                    <a:tint val="75000"/>
                  </a:schemeClr>
                </a:solidFill>
              </a:defRPr>
            </a:lvl1pPr>
          </a:lstStyle>
          <a:p>
            <a:fld id="{B2DC25EE-239B-4C5F-AAD1-255A7D5F1EE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5000"/>
        </a:lnSpc>
        <a:spcBef>
          <a:spcPct val="0"/>
        </a:spcBef>
        <a:buNone/>
        <a:defRPr sz="4400" b="1" kern="1200" spc="1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90204" pitchFamily="34" charset="0"/>
        <a:buChar char="•"/>
        <a:defRPr sz="2600" kern="1200" spc="1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90204" pitchFamily="34" charset="0"/>
        <a:buChar char="•"/>
        <a:defRPr sz="2200" kern="1200" spc="1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90204" pitchFamily="34" charset="0"/>
        <a:buChar char="•"/>
        <a:defRPr sz="2000" kern="1200" spc="1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90204" pitchFamily="34" charset="0"/>
        <a:buChar char="•"/>
        <a:defRPr sz="1800" kern="1200" spc="1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90204" pitchFamily="34" charset="0"/>
        <a:buChar char="•"/>
        <a:defRPr sz="1800" kern="1200" spc="1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https://www.ucl.ac.uk/neuropixels/sites/neuropixels/files/styles/medium_image/public/neuropixels_1_and_2.png?itok=weHr77Nq"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https://www.ucl.ac.uk/neuropixels/sites/neuropixels/files/styles/non_responsive/public/800neurons.png?itok=P6yzSy9y"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ctrTitle"/>
          </p:nvPr>
        </p:nvSpPr>
        <p:spPr>
          <a:xfrm>
            <a:off x="477980" y="1122363"/>
            <a:ext cx="5022707" cy="3204134"/>
          </a:xfrm>
        </p:spPr>
        <p:txBody>
          <a:bodyPr anchor="b">
            <a:normAutofit/>
          </a:bodyPr>
          <a:lstStyle/>
          <a:p>
            <a:pPr>
              <a:lnSpc>
                <a:spcPct val="95000"/>
              </a:lnSpc>
            </a:pPr>
            <a:r>
              <a:rPr lang="en-US" altLang="zh-CN" sz="4100" dirty="0">
                <a:latin typeface="Arial Regular" panose="020B0604020202090204" charset="0"/>
                <a:cs typeface="Arial Regular" panose="020B0604020202090204" charset="0"/>
              </a:rPr>
              <a:t>In-vivo Neuroscience Research and </a:t>
            </a:r>
            <a:r>
              <a:rPr lang="en-US" altLang="zh-CN" sz="4100" dirty="0" err="1">
                <a:latin typeface="Arial Regular" panose="020B0604020202090204" charset="0"/>
                <a:cs typeface="Arial Regular" panose="020B0604020202090204" charset="0"/>
              </a:rPr>
              <a:t>Neuropixels</a:t>
            </a:r>
            <a:br>
              <a:rPr lang="zh-CN" altLang="zh-CN" sz="4100" dirty="0">
                <a:latin typeface="Arial Regular" panose="020B0604020202090204" charset="0"/>
                <a:cs typeface="Arial Regular" panose="020B0604020202090204" charset="0"/>
              </a:rPr>
            </a:br>
            <a:endParaRPr kumimoji="1" lang="zh-CN" altLang="en-US" sz="4100" dirty="0">
              <a:latin typeface="Arial Regular" panose="020B0604020202090204" charset="0"/>
              <a:cs typeface="Arial Regular" panose="020B0604020202090204" charset="0"/>
            </a:endParaRPr>
          </a:p>
        </p:txBody>
      </p:sp>
      <p:sp>
        <p:nvSpPr>
          <p:cNvPr id="3" name="副标题 2"/>
          <p:cNvSpPr>
            <a:spLocks noGrp="1"/>
          </p:cNvSpPr>
          <p:nvPr>
            <p:ph type="subTitle" idx="1"/>
          </p:nvPr>
        </p:nvSpPr>
        <p:spPr>
          <a:xfrm>
            <a:off x="6096000" y="6406424"/>
            <a:ext cx="7665894" cy="1208141"/>
          </a:xfrm>
        </p:spPr>
        <p:txBody>
          <a:bodyPr>
            <a:normAutofit/>
          </a:bodyPr>
          <a:lstStyle/>
          <a:p>
            <a:r>
              <a:rPr lang="en-GB" altLang="zh-CN" sz="2000" dirty="0">
                <a:latin typeface="Arial" panose="020B0604020202090204" pitchFamily="34" charset="0"/>
                <a:cs typeface="Arial" panose="020B0604020202090204" pitchFamily="34" charset="0"/>
              </a:rPr>
              <a:t>ELEC5650M Medical Electronics and E-Health</a:t>
            </a:r>
            <a:endParaRPr kumimoji="1" lang="zh-CN" altLang="en-US" sz="2000" dirty="0">
              <a:latin typeface="Arial" panose="020B0604020202090204" pitchFamily="34" charset="0"/>
              <a:cs typeface="Arial" panose="020B0604020202090204" pitchFamily="34" charset="0"/>
            </a:endParaRPr>
          </a:p>
        </p:txBody>
      </p:sp>
      <p:sp>
        <p:nvSpPr>
          <p:cNvPr id="40" name="Rectangle 39"/>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p:cNvSpPr>
            <a:spLocks noGrp="1" noRot="1" noChangeAspect="1" noMove="1" noResize="1" noEditPoints="1" noAdjustHandles="1" noChangeArrowheads="1" noChangeShapeType="1" noTextEdit="1"/>
          </p:cNvSpPr>
          <p:nvPr/>
        </p:nvSpPr>
        <p:spPr>
          <a:xfrm>
            <a:off x="481029" y="4034475"/>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3" descr="淡灰色背景中的抽象连接"/>
          <p:cNvPicPr>
            <a:picLocks noChangeAspect="1"/>
          </p:cNvPicPr>
          <p:nvPr/>
        </p:nvPicPr>
        <p:blipFill rotWithShape="1">
          <a:blip r:embed="rId2"/>
          <a:srcRect r="25"/>
          <a:stretch>
            <a:fillRect/>
          </a:stretch>
        </p:blipFill>
        <p:spPr>
          <a:xfrm>
            <a:off x="4864608" y="1427352"/>
            <a:ext cx="6846363" cy="3852042"/>
          </a:xfrm>
          <a:prstGeom prst="rect">
            <a:avLst/>
          </a:prstGeom>
        </p:spPr>
      </p:pic>
      <p:pic>
        <p:nvPicPr>
          <p:cNvPr id="6" name="图片 5"/>
          <p:cNvPicPr>
            <a:picLocks noChangeAspect="1"/>
          </p:cNvPicPr>
          <p:nvPr/>
        </p:nvPicPr>
        <p:blipFill>
          <a:blip r:embed="rId3"/>
          <a:stretch>
            <a:fillRect/>
          </a:stretch>
        </p:blipFill>
        <p:spPr>
          <a:xfrm>
            <a:off x="8684313" y="156684"/>
            <a:ext cx="3026658" cy="9656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GB" altLang="zh-CN" sz="3600" dirty="0">
                <a:latin typeface="Arial" panose="020B0604020202090204" pitchFamily="34" charset="0"/>
                <a:cs typeface="Arial" panose="020B0604020202090204" pitchFamily="34" charset="0"/>
              </a:rPr>
              <a:t>Hardware and software support</a:t>
            </a:r>
            <a:endParaRPr kumimoji="1" lang="zh-CN" altLang="en-US" sz="3600" dirty="0"/>
          </a:p>
        </p:txBody>
      </p:sp>
      <p:sp>
        <p:nvSpPr>
          <p:cNvPr id="5" name="文本框 4"/>
          <p:cNvSpPr txBox="1"/>
          <p:nvPr/>
        </p:nvSpPr>
        <p:spPr>
          <a:xfrm>
            <a:off x="8534949" y="6194213"/>
            <a:ext cx="643944" cy="276999"/>
          </a:xfrm>
          <a:prstGeom prst="rect">
            <a:avLst/>
          </a:prstGeom>
          <a:noFill/>
        </p:spPr>
        <p:txBody>
          <a:bodyPr wrap="square" rtlCol="0">
            <a:spAutoFit/>
          </a:bodyPr>
          <a:lstStyle/>
          <a:p>
            <a:pPr algn="ctr"/>
            <a:r>
              <a:rPr kumimoji="1" lang="en-US" altLang="zh-CN" sz="1200" dirty="0">
                <a:latin typeface="Arial" panose="020B0604020202090204" pitchFamily="34" charset="0"/>
                <a:cs typeface="Arial" panose="020B0604020202090204" pitchFamily="34" charset="0"/>
              </a:rPr>
              <a:t>[8]</a:t>
            </a:r>
            <a:endParaRPr kumimoji="1" lang="zh-CN" altLang="en-US" sz="1200" dirty="0">
              <a:latin typeface="Arial" panose="020B0604020202090204" pitchFamily="34" charset="0"/>
              <a:cs typeface="Arial" panose="020B0604020202090204" pitchFamily="34" charset="0"/>
            </a:endParaRPr>
          </a:p>
        </p:txBody>
      </p:sp>
      <p:sp>
        <p:nvSpPr>
          <p:cNvPr id="6" name="矩形 5"/>
          <p:cNvSpPr/>
          <p:nvPr/>
        </p:nvSpPr>
        <p:spPr>
          <a:xfrm>
            <a:off x="501587" y="2419732"/>
            <a:ext cx="4827651" cy="646331"/>
          </a:xfrm>
          <a:prstGeom prst="rect">
            <a:avLst/>
          </a:prstGeom>
        </p:spPr>
        <p:txBody>
          <a:bodyPr wrap="square">
            <a:spAutoFit/>
          </a:bodyPr>
          <a:lstStyle/>
          <a:p>
            <a:r>
              <a:rPr lang="en-GB" altLang="zh-CN" dirty="0">
                <a:solidFill>
                  <a:srgbClr val="000000"/>
                </a:solidFill>
                <a:latin typeface="Arial" panose="020B0604020202090204" pitchFamily="34" charset="0"/>
                <a:ea typeface="宋体" panose="02010600030101010101" pitchFamily="2" charset="-122"/>
                <a:cs typeface="Arial" panose="020B0604020202090204" pitchFamily="34" charset="0"/>
              </a:rPr>
              <a:t>The software part can use either </a:t>
            </a:r>
            <a:r>
              <a:rPr lang="en-GB" altLang="zh-CN" dirty="0" err="1">
                <a:solidFill>
                  <a:srgbClr val="000000"/>
                </a:solidFill>
                <a:latin typeface="Arial" panose="020B0604020202090204" pitchFamily="34" charset="0"/>
                <a:ea typeface="宋体" panose="02010600030101010101" pitchFamily="2" charset="-122"/>
                <a:cs typeface="Arial" panose="020B0604020202090204" pitchFamily="34" charset="0"/>
              </a:rPr>
              <a:t>SpikeGLX</a:t>
            </a:r>
            <a:r>
              <a:rPr lang="en-GB" altLang="zh-CN" dirty="0">
                <a:solidFill>
                  <a:srgbClr val="000000"/>
                </a:solidFill>
                <a:latin typeface="Arial" panose="020B0604020202090204" pitchFamily="34" charset="0"/>
                <a:ea typeface="宋体" panose="02010600030101010101" pitchFamily="2" charset="-122"/>
                <a:cs typeface="Arial" panose="020B0604020202090204" pitchFamily="34" charset="0"/>
              </a:rPr>
              <a:t> or Open </a:t>
            </a:r>
            <a:r>
              <a:rPr lang="en-GB" altLang="zh-CN" dirty="0" err="1">
                <a:solidFill>
                  <a:srgbClr val="000000"/>
                </a:solidFill>
                <a:latin typeface="Arial" panose="020B0604020202090204" pitchFamily="34" charset="0"/>
                <a:ea typeface="宋体" panose="02010600030101010101" pitchFamily="2" charset="-122"/>
                <a:cs typeface="Arial" panose="020B0604020202090204" pitchFamily="34" charset="0"/>
              </a:rPr>
              <a:t>Ephys</a:t>
            </a:r>
            <a:r>
              <a:rPr lang="en-GB" altLang="zh-CN" dirty="0">
                <a:solidFill>
                  <a:srgbClr val="000000"/>
                </a:solidFill>
                <a:latin typeface="Arial" panose="020B0604020202090204" pitchFamily="34" charset="0"/>
                <a:ea typeface="宋体" panose="02010600030101010101" pitchFamily="2" charset="-122"/>
                <a:cs typeface="Arial" panose="020B0604020202090204" pitchFamily="34" charset="0"/>
              </a:rPr>
              <a:t> GUI to collect data.</a:t>
            </a:r>
            <a:endParaRPr lang="zh-CN" altLang="en-US" dirty="0"/>
          </a:p>
        </p:txBody>
      </p:sp>
      <p:pic>
        <p:nvPicPr>
          <p:cNvPr id="7" name="图片 6"/>
          <p:cNvPicPr>
            <a:picLocks noChangeAspect="1"/>
          </p:cNvPicPr>
          <p:nvPr>
            <p:custDataLst>
              <p:tags r:id="rId1"/>
            </p:custDataLst>
          </p:nvPr>
        </p:nvPicPr>
        <p:blipFill rotWithShape="1">
          <a:blip r:embed="rId3"/>
          <a:srcRect t="2828"/>
          <a:stretch>
            <a:fillRect/>
          </a:stretch>
        </p:blipFill>
        <p:spPr>
          <a:xfrm>
            <a:off x="5703108" y="2145792"/>
            <a:ext cx="6307626" cy="4025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375275" y="411480"/>
            <a:ext cx="10168255" cy="1179830"/>
          </a:xfrm>
        </p:spPr>
        <p:txBody>
          <a:bodyPr>
            <a:normAutofit/>
          </a:bodyPr>
          <a:lstStyle/>
          <a:p>
            <a:r>
              <a:rPr kumimoji="1" lang="en-US" altLang="zh-CN" sz="3000" dirty="0">
                <a:latin typeface="Arial" panose="020B0604020202090204" pitchFamily="34" charset="0"/>
                <a:cs typeface="Arial" panose="020B0604020202090204" pitchFamily="34" charset="0"/>
              </a:rPr>
              <a:t>Part 4: Experimental Research </a:t>
            </a:r>
            <a:endParaRPr kumimoji="1" lang="zh-CN" altLang="en-US" sz="3000" dirty="0"/>
          </a:p>
        </p:txBody>
      </p:sp>
      <p:sp>
        <p:nvSpPr>
          <p:cNvPr id="7" name="文本框 6"/>
          <p:cNvSpPr txBox="1"/>
          <p:nvPr/>
        </p:nvSpPr>
        <p:spPr>
          <a:xfrm>
            <a:off x="2400148" y="6564490"/>
            <a:ext cx="643944" cy="275590"/>
          </a:xfrm>
          <a:prstGeom prst="rect">
            <a:avLst/>
          </a:prstGeom>
          <a:noFill/>
        </p:spPr>
        <p:txBody>
          <a:bodyPr wrap="square" rtlCol="0">
            <a:spAutoFit/>
          </a:bodyPr>
          <a:lstStyle/>
          <a:p>
            <a:pPr algn="ctr"/>
            <a:r>
              <a:rPr kumimoji="1" lang="en-US" altLang="zh-CN" sz="1200" dirty="0">
                <a:latin typeface="Arial" panose="020B0604020202090204" pitchFamily="34" charset="0"/>
                <a:cs typeface="Arial" panose="020B0604020202090204" pitchFamily="34" charset="0"/>
              </a:rPr>
              <a:t>[9]</a:t>
            </a:r>
            <a:endParaRPr kumimoji="1" lang="zh-CN" altLang="en-US" sz="1200" dirty="0">
              <a:latin typeface="Arial" panose="020B0604020202090204" pitchFamily="34" charset="0"/>
              <a:cs typeface="Arial" panose="020B0604020202090204" pitchFamily="34" charset="0"/>
            </a:endParaRPr>
          </a:p>
        </p:txBody>
      </p:sp>
      <p:pic>
        <p:nvPicPr>
          <p:cNvPr id="3" name="图片 2"/>
          <p:cNvPicPr>
            <a:picLocks noChangeAspect="1"/>
          </p:cNvPicPr>
          <p:nvPr/>
        </p:nvPicPr>
        <p:blipFill>
          <a:blip r:embed="rId2"/>
          <a:stretch>
            <a:fillRect/>
          </a:stretch>
        </p:blipFill>
        <p:spPr>
          <a:xfrm>
            <a:off x="186690" y="411480"/>
            <a:ext cx="5088255" cy="6153150"/>
          </a:xfrm>
          <a:prstGeom prst="rect">
            <a:avLst/>
          </a:prstGeom>
        </p:spPr>
      </p:pic>
      <p:sp>
        <p:nvSpPr>
          <p:cNvPr id="8" name="文本框 7"/>
          <p:cNvSpPr txBox="1"/>
          <p:nvPr/>
        </p:nvSpPr>
        <p:spPr>
          <a:xfrm>
            <a:off x="5375275" y="2207895"/>
            <a:ext cx="5930900" cy="2183765"/>
          </a:xfrm>
          <a:prstGeom prst="rect">
            <a:avLst/>
          </a:prstGeom>
          <a:noFill/>
        </p:spPr>
        <p:txBody>
          <a:bodyPr wrap="square" rtlCol="0">
            <a:spAutoFit/>
          </a:bodyPr>
          <a:lstStyle/>
          <a:p>
            <a:r>
              <a:rPr lang="zh-CN" altLang="en-US" sz="1700">
                <a:latin typeface="Arial Regular" panose="020B0604020202090204" charset="0"/>
                <a:cs typeface="Arial Regular" panose="020B0604020202090204" charset="0"/>
              </a:rPr>
              <a:t>Researchers from the Allen institute for Brain Science used Neuropixels to capture a large number of electrical signals emitted by animals when they parse visual signals.</a:t>
            </a:r>
          </a:p>
          <a:p>
            <a:endParaRPr lang="zh-CN" altLang="en-US" sz="1700">
              <a:latin typeface="Arial Regular" panose="020B0604020202090204" charset="0"/>
              <a:cs typeface="Arial Regular" panose="020B0604020202090204" charset="0"/>
            </a:endParaRPr>
          </a:p>
          <a:p>
            <a:r>
              <a:rPr lang="zh-CN" altLang="en-US" sz="1700">
                <a:latin typeface="Arial Regular" panose="020B0604020202090204" charset="0"/>
                <a:cs typeface="Arial Regular" panose="020B0604020202090204" charset="0"/>
              </a:rPr>
              <a:t>Such experiments and research results can enable researchers to develop more understanding of the way the brain perceives the external world. This experiment and related results have been published on nature.</a:t>
            </a:r>
          </a:p>
        </p:txBody>
      </p:sp>
      <p:sp>
        <p:nvSpPr>
          <p:cNvPr id="10" name="左箭头 9"/>
          <p:cNvSpPr/>
          <p:nvPr/>
        </p:nvSpPr>
        <p:spPr>
          <a:xfrm>
            <a:off x="5375275" y="5259070"/>
            <a:ext cx="1470025" cy="3778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945630" y="5259070"/>
            <a:ext cx="3258185" cy="306705"/>
          </a:xfrm>
          <a:prstGeom prst="rect">
            <a:avLst/>
          </a:prstGeom>
          <a:noFill/>
        </p:spPr>
        <p:txBody>
          <a:bodyPr wrap="square" rtlCol="0">
            <a:spAutoFit/>
          </a:bodyPr>
          <a:lstStyle/>
          <a:p>
            <a:r>
              <a:rPr lang="zh-CN" altLang="en-US" sz="1400" i="1">
                <a:latin typeface="Arial Italic" panose="020B0604020202090204" charset="0"/>
                <a:cs typeface="Arial Italic" panose="020B0604020202090204" charset="0"/>
              </a:rPr>
              <a:t>Some images and data from the paper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GB" altLang="zh-CN" sz="3600" dirty="0">
                <a:latin typeface="Arial" panose="020B0604020202090204" pitchFamily="34" charset="0"/>
                <a:cs typeface="Arial" panose="020B0604020202090204" pitchFamily="34" charset="0"/>
              </a:rPr>
              <a:t>Part 5: New version: </a:t>
            </a:r>
            <a:r>
              <a:rPr kumimoji="1" lang="en-GB" altLang="zh-CN" sz="3600" dirty="0" err="1">
                <a:latin typeface="Arial" panose="020B0604020202090204" pitchFamily="34" charset="0"/>
                <a:cs typeface="Arial" panose="020B0604020202090204" pitchFamily="34" charset="0"/>
              </a:rPr>
              <a:t>Neuropixels</a:t>
            </a:r>
            <a:r>
              <a:rPr kumimoji="1" lang="en-GB" altLang="zh-CN" sz="3600" dirty="0">
                <a:latin typeface="Arial" panose="020B0604020202090204" pitchFamily="34" charset="0"/>
                <a:cs typeface="Arial" panose="020B0604020202090204" pitchFamily="34" charset="0"/>
              </a:rPr>
              <a:t> 2.0</a:t>
            </a:r>
            <a:endParaRPr kumimoji="1" lang="zh-CN" altLang="en-US" sz="3600" dirty="0">
              <a:latin typeface="Arial" panose="020B0604020202090204" pitchFamily="34" charset="0"/>
              <a:cs typeface="Arial" panose="020B0604020202090204" pitchFamily="34" charset="0"/>
            </a:endParaRPr>
          </a:p>
        </p:txBody>
      </p:sp>
      <p:sp>
        <p:nvSpPr>
          <p:cNvPr id="4" name="Rectangle 2"/>
          <p:cNvSpPr>
            <a:spLocks noChangeArrowheads="1"/>
          </p:cNvSpPr>
          <p:nvPr/>
        </p:nvSpPr>
        <p:spPr bwMode="auto">
          <a:xfrm>
            <a:off x="6790944" y="191235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Arial" panose="020B0604020202090204" pitchFamily="34" charset="0"/>
              <a:cs typeface="Arial" panose="020B0604020202090204" pitchFamily="34" charset="0"/>
            </a:endParaRPr>
          </a:p>
        </p:txBody>
      </p:sp>
      <p:pic>
        <p:nvPicPr>
          <p:cNvPr id="1025" name="图片 4" descr="Neuropixels探针"/>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790944" y="2097024"/>
            <a:ext cx="5080000" cy="33274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24256" y="2281690"/>
            <a:ext cx="6096000" cy="646331"/>
          </a:xfrm>
          <a:prstGeom prst="rect">
            <a:avLst/>
          </a:prstGeom>
        </p:spPr>
        <p:txBody>
          <a:bodyPr>
            <a:spAutoFit/>
          </a:bodyPr>
          <a:lstStyle/>
          <a:p>
            <a:r>
              <a:rPr lang="zh-CN" altLang="en-US" dirty="0">
                <a:latin typeface="Arial" panose="020B0604020202090204" pitchFamily="34" charset="0"/>
                <a:cs typeface="Arial" panose="020B0604020202090204" pitchFamily="34" charset="0"/>
              </a:rPr>
              <a:t>The size of Neuropixels 2.0 is only one-third the size of </a:t>
            </a:r>
            <a:r>
              <a:rPr lang="en-US" altLang="zh-CN" dirty="0">
                <a:latin typeface="Arial" panose="020B0604020202090204" pitchFamily="34" charset="0"/>
                <a:cs typeface="Arial" panose="020B0604020202090204" pitchFamily="34" charset="0"/>
              </a:rPr>
              <a:t>the</a:t>
            </a:r>
            <a:r>
              <a:rPr lang="zh-CN" altLang="en-US" dirty="0">
                <a:latin typeface="Arial" panose="020B0604020202090204" pitchFamily="34" charset="0"/>
                <a:cs typeface="Arial" panose="020B0604020202090204" pitchFamily="34" charset="0"/>
              </a:rPr>
              <a:t> 1.0 probe</a:t>
            </a:r>
            <a:r>
              <a:rPr lang="en-US" altLang="zh-CN" dirty="0">
                <a:latin typeface="Arial" panose="020B0604020202090204" pitchFamily="34" charset="0"/>
                <a:cs typeface="Arial" panose="020B0604020202090204" pitchFamily="34" charset="0"/>
              </a:rPr>
              <a:t>.</a:t>
            </a:r>
            <a:endParaRPr lang="zh-CN" altLang="en-US" dirty="0">
              <a:latin typeface="Arial" panose="020B0604020202090204" pitchFamily="34" charset="0"/>
              <a:cs typeface="Arial" panose="020B0604020202090204" pitchFamily="34" charset="0"/>
            </a:endParaRPr>
          </a:p>
        </p:txBody>
      </p:sp>
      <p:sp>
        <p:nvSpPr>
          <p:cNvPr id="6" name="矩形 5"/>
          <p:cNvSpPr/>
          <p:nvPr/>
        </p:nvSpPr>
        <p:spPr>
          <a:xfrm>
            <a:off x="524256" y="3140357"/>
            <a:ext cx="6096000" cy="923330"/>
          </a:xfrm>
          <a:prstGeom prst="rect">
            <a:avLst/>
          </a:prstGeom>
        </p:spPr>
        <p:txBody>
          <a:bodyPr>
            <a:spAutoFit/>
          </a:bodyPr>
          <a:lstStyle/>
          <a:p>
            <a:r>
              <a:rPr lang="en-GB" altLang="zh-CN" dirty="0" err="1">
                <a:solidFill>
                  <a:srgbClr val="000000"/>
                </a:solidFill>
                <a:latin typeface="Arial" panose="020B0604020202090204" pitchFamily="34" charset="0"/>
                <a:cs typeface="Arial" panose="020B0604020202090204" pitchFamily="34" charset="0"/>
              </a:rPr>
              <a:t>Neuropixels</a:t>
            </a:r>
            <a:r>
              <a:rPr lang="en-GB" altLang="zh-CN" dirty="0">
                <a:solidFill>
                  <a:srgbClr val="000000"/>
                </a:solidFill>
                <a:latin typeface="Arial" panose="020B0604020202090204" pitchFamily="34" charset="0"/>
                <a:cs typeface="Arial" panose="020B0604020202090204" pitchFamily="34" charset="0"/>
              </a:rPr>
              <a:t> </a:t>
            </a:r>
            <a:r>
              <a:rPr lang="en-US" altLang="zh-CN" dirty="0">
                <a:solidFill>
                  <a:srgbClr val="000000"/>
                </a:solidFill>
                <a:latin typeface="Arial" panose="020B0604020202090204" pitchFamily="34" charset="0"/>
                <a:cs typeface="Arial" panose="020B0604020202090204" pitchFamily="34" charset="0"/>
              </a:rPr>
              <a:t>1</a:t>
            </a:r>
            <a:r>
              <a:rPr lang="en-GB" altLang="zh-CN" dirty="0">
                <a:solidFill>
                  <a:srgbClr val="000000"/>
                </a:solidFill>
                <a:latin typeface="Arial" panose="020B0604020202090204" pitchFamily="34" charset="0"/>
                <a:cs typeface="Arial" panose="020B0604020202090204" pitchFamily="34" charset="0"/>
              </a:rPr>
              <a:t>.0 probes only have one filament. </a:t>
            </a:r>
            <a:r>
              <a:rPr lang="en-GB" altLang="zh-CN" dirty="0" err="1">
                <a:solidFill>
                  <a:srgbClr val="000000"/>
                </a:solidFill>
                <a:latin typeface="Arial" panose="020B0604020202090204" pitchFamily="34" charset="0"/>
                <a:cs typeface="Arial" panose="020B0604020202090204" pitchFamily="34" charset="0"/>
              </a:rPr>
              <a:t>Neuropixels</a:t>
            </a:r>
            <a:r>
              <a:rPr lang="en-GB" altLang="zh-CN" dirty="0">
                <a:solidFill>
                  <a:srgbClr val="000000"/>
                </a:solidFill>
                <a:latin typeface="Arial" panose="020B0604020202090204" pitchFamily="34" charset="0"/>
                <a:cs typeface="Arial" panose="020B0604020202090204" pitchFamily="34" charset="0"/>
              </a:rPr>
              <a:t> 2.0 probes have four filaments, which is to enter the brain of mouse.</a:t>
            </a:r>
            <a:endParaRPr lang="zh-CN" altLang="en-US" dirty="0">
              <a:latin typeface="Arial" panose="020B0604020202090204" pitchFamily="34" charset="0"/>
              <a:cs typeface="Arial" panose="020B0604020202090204" pitchFamily="34" charset="0"/>
            </a:endParaRPr>
          </a:p>
        </p:txBody>
      </p:sp>
      <p:sp>
        <p:nvSpPr>
          <p:cNvPr id="8" name="文本框 7"/>
          <p:cNvSpPr txBox="1"/>
          <p:nvPr/>
        </p:nvSpPr>
        <p:spPr>
          <a:xfrm>
            <a:off x="2861057" y="6547365"/>
            <a:ext cx="643944" cy="276999"/>
          </a:xfrm>
          <a:prstGeom prst="rect">
            <a:avLst/>
          </a:prstGeom>
          <a:noFill/>
        </p:spPr>
        <p:txBody>
          <a:bodyPr wrap="square" rtlCol="0">
            <a:spAutoFit/>
          </a:bodyPr>
          <a:lstStyle/>
          <a:p>
            <a:pPr algn="ctr"/>
            <a:r>
              <a:rPr kumimoji="1" lang="en-US" altLang="zh-CN" sz="1200" dirty="0">
                <a:latin typeface="Arial" panose="020B0604020202090204" pitchFamily="34" charset="0"/>
                <a:cs typeface="Arial" panose="020B0604020202090204" pitchFamily="34" charset="0"/>
              </a:rPr>
              <a:t>[10]</a:t>
            </a:r>
            <a:endParaRPr kumimoji="1" lang="zh-CN" altLang="en-US" sz="1200" dirty="0">
              <a:latin typeface="Arial" panose="020B0604020202090204" pitchFamily="34" charset="0"/>
              <a:cs typeface="Arial" panose="020B0604020202090204" pitchFamily="34" charset="0"/>
            </a:endParaRPr>
          </a:p>
        </p:txBody>
      </p:sp>
      <p:sp>
        <p:nvSpPr>
          <p:cNvPr id="7" name="Rectangle 4"/>
          <p:cNvSpPr>
            <a:spLocks noChangeArrowheads="1"/>
          </p:cNvSpPr>
          <p:nvPr/>
        </p:nvSpPr>
        <p:spPr bwMode="auto">
          <a:xfrm>
            <a:off x="2425347" y="7632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7" name="图片 3" descr="图片包含 图形用户界面&#10;&#10;描述已自动生成"/>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49957" y="4276024"/>
            <a:ext cx="5266144" cy="22968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9008972" y="5381629"/>
            <a:ext cx="643944" cy="276999"/>
          </a:xfrm>
          <a:prstGeom prst="rect">
            <a:avLst/>
          </a:prstGeom>
          <a:noFill/>
        </p:spPr>
        <p:txBody>
          <a:bodyPr wrap="square" rtlCol="0">
            <a:spAutoFit/>
          </a:bodyPr>
          <a:lstStyle/>
          <a:p>
            <a:pPr algn="ctr"/>
            <a:r>
              <a:rPr kumimoji="1" lang="en-US" altLang="zh-CN" sz="1200" dirty="0">
                <a:latin typeface="Arial" panose="020B0604020202090204" pitchFamily="34" charset="0"/>
                <a:cs typeface="Arial" panose="020B0604020202090204" pitchFamily="34" charset="0"/>
              </a:rPr>
              <a:t>[11]</a:t>
            </a:r>
            <a:endParaRPr kumimoji="1" lang="zh-CN" altLang="en-US" sz="1200" dirty="0">
              <a:latin typeface="Arial" panose="020B0604020202090204" pitchFamily="34" charset="0"/>
              <a:cs typeface="Arial" panose="020B060402020209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dirty="0">
                <a:latin typeface="Arial" panose="020B0604020202090204" pitchFamily="34" charset="0"/>
                <a:cs typeface="Arial" panose="020B0604020202090204" pitchFamily="34" charset="0"/>
              </a:rPr>
              <a:t>Part 6: Conclusion  </a:t>
            </a:r>
            <a:r>
              <a:rPr kumimoji="1" lang="zh-CN" altLang="en-US" sz="3600" dirty="0">
                <a:latin typeface="Arial" panose="020B0604020202090204" pitchFamily="34" charset="0"/>
                <a:cs typeface="Arial" panose="020B0604020202090204" pitchFamily="34" charset="0"/>
              </a:rPr>
              <a:t> </a:t>
            </a:r>
          </a:p>
        </p:txBody>
      </p:sp>
      <p:sp>
        <p:nvSpPr>
          <p:cNvPr id="5" name="矩形 4"/>
          <p:cNvSpPr/>
          <p:nvPr/>
        </p:nvSpPr>
        <p:spPr>
          <a:xfrm>
            <a:off x="579120" y="2594829"/>
            <a:ext cx="11241024" cy="2306955"/>
          </a:xfrm>
          <a:prstGeom prst="rect">
            <a:avLst/>
          </a:prstGeom>
        </p:spPr>
        <p:txBody>
          <a:bodyPr wrap="square">
            <a:spAutoFit/>
          </a:bodyPr>
          <a:lstStyle/>
          <a:p>
            <a:pPr algn="l">
              <a:lnSpc>
                <a:spcPct val="200000"/>
              </a:lnSpc>
            </a:pPr>
            <a:r>
              <a:rPr lang="zh-CN" altLang="en-US" dirty="0">
                <a:latin typeface="Arial" panose="020B0604020202090204" pitchFamily="34" charset="0"/>
                <a:cs typeface="Arial" panose="020B0604020202090204" pitchFamily="34" charset="0"/>
              </a:rPr>
              <a:t>This presentation mainly explained the related research and importance of </a:t>
            </a:r>
            <a:r>
              <a:rPr lang="zh-CN" altLang="en-US" b="1" dirty="0">
                <a:latin typeface="Arial Bold" panose="020B0604020202090204" charset="0"/>
                <a:cs typeface="Arial Bold" panose="020B0604020202090204" charset="0"/>
              </a:rPr>
              <a:t>in-vivo neuroscience</a:t>
            </a:r>
            <a:r>
              <a:rPr lang="zh-CN" altLang="en-US" dirty="0">
                <a:latin typeface="Arial" panose="020B0604020202090204" pitchFamily="34" charset="0"/>
                <a:cs typeface="Arial" panose="020B0604020202090204" pitchFamily="34" charset="0"/>
              </a:rPr>
              <a:t>, especially the two technologies of </a:t>
            </a:r>
            <a:r>
              <a:rPr lang="zh-CN" altLang="en-US" b="1" dirty="0">
                <a:latin typeface="Arial Bold" panose="020B0604020202090204" charset="0"/>
                <a:cs typeface="Arial Bold" panose="020B0604020202090204" charset="0"/>
              </a:rPr>
              <a:t>Utah array and </a:t>
            </a:r>
            <a:r>
              <a:rPr lang="en-US" altLang="zh-CN" b="1" dirty="0">
                <a:latin typeface="Arial Bold" panose="020B0604020202090204" charset="0"/>
                <a:cs typeface="Arial Bold" panose="020B0604020202090204" charset="0"/>
              </a:rPr>
              <a:t>N</a:t>
            </a:r>
            <a:r>
              <a:rPr lang="zh-CN" altLang="en-US" b="1" dirty="0">
                <a:latin typeface="Arial Bold" panose="020B0604020202090204" charset="0"/>
                <a:cs typeface="Arial Bold" panose="020B0604020202090204" charset="0"/>
              </a:rPr>
              <a:t>europixels</a:t>
            </a:r>
            <a:r>
              <a:rPr lang="zh-CN" altLang="en-US" dirty="0">
                <a:latin typeface="Arial" panose="020B0604020202090204" pitchFamily="34" charset="0"/>
                <a:cs typeface="Arial" panose="020B0604020202090204" pitchFamily="34" charset="0"/>
              </a:rPr>
              <a:t>. And </a:t>
            </a:r>
            <a:r>
              <a:rPr lang="en-US" altLang="zh-CN" dirty="0">
                <a:latin typeface="Arial" panose="020B0604020202090204" pitchFamily="34" charset="0"/>
                <a:cs typeface="Arial" panose="020B0604020202090204" pitchFamily="34" charset="0"/>
              </a:rPr>
              <a:t>it </a:t>
            </a:r>
            <a:r>
              <a:rPr lang="zh-CN" altLang="en-US" dirty="0">
                <a:latin typeface="Arial" panose="020B0604020202090204" pitchFamily="34" charset="0"/>
                <a:cs typeface="Arial" panose="020B0604020202090204" pitchFamily="34" charset="0"/>
              </a:rPr>
              <a:t>focus on explaining neuropixels</a:t>
            </a:r>
            <a:r>
              <a:rPr lang="en-US" altLang="zh-CN" dirty="0">
                <a:latin typeface="Arial" panose="020B0604020202090204" pitchFamily="34" charset="0"/>
                <a:cs typeface="Arial" panose="020B0604020202090204" pitchFamily="34" charset="0"/>
              </a:rPr>
              <a:t>’</a:t>
            </a:r>
            <a:r>
              <a:rPr lang="zh-CN" altLang="en-US" dirty="0">
                <a:latin typeface="Arial" panose="020B0604020202090204" pitchFamily="34" charset="0"/>
                <a:cs typeface="Arial" panose="020B0604020202090204" pitchFamily="34" charset="0"/>
              </a:rPr>
              <a:t> basic principles, components, experimental research and future trends</a:t>
            </a:r>
            <a:r>
              <a:rPr lang="en-US" altLang="zh-CN" dirty="0">
                <a:latin typeface="Arial" panose="020B0604020202090204" pitchFamily="34" charset="0"/>
                <a:cs typeface="Arial" panose="020B0604020202090204" pitchFamily="34" charset="0"/>
              </a:rPr>
              <a:t>. </a:t>
            </a:r>
          </a:p>
          <a:p>
            <a:pPr algn="l">
              <a:lnSpc>
                <a:spcPct val="200000"/>
              </a:lnSpc>
            </a:pPr>
            <a:r>
              <a:rPr lang="en-US" altLang="zh-CN" dirty="0">
                <a:latin typeface="Arial" panose="020B0604020202090204" pitchFamily="34" charset="0"/>
                <a:cs typeface="Arial" panose="020B0604020202090204" pitchFamily="34" charset="0"/>
              </a:rPr>
              <a:t>The purpose is to enable readers to have a deeper understanding of this technology.</a:t>
            </a:r>
            <a:endParaRPr lang="zh-CN" altLang="en-US" dirty="0">
              <a:latin typeface="Arial" panose="020B0604020202090204" pitchFamily="34" charset="0"/>
              <a:cs typeface="Arial" panose="020B060402020209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dirty="0">
                <a:latin typeface="Arial" panose="020B0604020202090204" pitchFamily="34" charset="0"/>
                <a:cs typeface="Arial" panose="020B0604020202090204" pitchFamily="34" charset="0"/>
              </a:rPr>
              <a:t>Reference</a:t>
            </a:r>
            <a:endParaRPr kumimoji="1" lang="zh-CN" altLang="en-US" sz="3600" dirty="0">
              <a:latin typeface="Arial" panose="020B0604020202090204" pitchFamily="34" charset="0"/>
              <a:cs typeface="Arial" panose="020B0604020202090204" pitchFamily="34" charset="0"/>
            </a:endParaRPr>
          </a:p>
        </p:txBody>
      </p:sp>
      <p:sp>
        <p:nvSpPr>
          <p:cNvPr id="3" name="内容占位符 2"/>
          <p:cNvSpPr>
            <a:spLocks noGrp="1"/>
          </p:cNvSpPr>
          <p:nvPr>
            <p:ph idx="1"/>
          </p:nvPr>
        </p:nvSpPr>
        <p:spPr>
          <a:xfrm>
            <a:off x="515112" y="1959864"/>
            <a:ext cx="10283952" cy="4605528"/>
          </a:xfrm>
        </p:spPr>
        <p:txBody>
          <a:bodyPr/>
          <a:lstStyle/>
          <a:p>
            <a:pPr>
              <a:buFont typeface="+mj-lt"/>
              <a:buAutoNum type="arabicPeriod"/>
            </a:pPr>
            <a:r>
              <a:rPr lang="en-GB" altLang="zh-CN" sz="1100" dirty="0">
                <a:latin typeface="Arial Regular" panose="020B0604020202090204" charset="0"/>
                <a:cs typeface="Arial Regular" panose="020B0604020202090204" charset="0"/>
              </a:rPr>
              <a:t>“lobes of the brain and their functions - Google Search,” Pinterest. https://</a:t>
            </a:r>
            <a:r>
              <a:rPr lang="en-GB" altLang="zh-CN" sz="1100" dirty="0" err="1">
                <a:latin typeface="Arial Regular" panose="020B0604020202090204" charset="0"/>
                <a:cs typeface="Arial Regular" panose="020B0604020202090204" charset="0"/>
              </a:rPr>
              <a:t>www.pinterest.co.uk</a:t>
            </a:r>
            <a:r>
              <a:rPr lang="en-GB" altLang="zh-CN" sz="1100" dirty="0">
                <a:latin typeface="Arial Regular" panose="020B0604020202090204" charset="0"/>
                <a:cs typeface="Arial Regular" panose="020B0604020202090204" charset="0"/>
              </a:rPr>
              <a:t>/pin/793478028074567685/</a:t>
            </a:r>
            <a:r>
              <a:rPr lang="en-US" altLang="en-GB" sz="1100" dirty="0">
                <a:latin typeface="Arial Regular" panose="020B0604020202090204" charset="0"/>
                <a:cs typeface="Arial Regular" panose="020B0604020202090204" charset="0"/>
              </a:rPr>
              <a:t>.</a:t>
            </a:r>
            <a:endParaRPr lang="en-GB" altLang="zh-CN" sz="1100" dirty="0">
              <a:latin typeface="Arial Regular" panose="020B0604020202090204" charset="0"/>
              <a:cs typeface="Arial Regular" panose="020B0604020202090204" charset="0"/>
            </a:endParaRPr>
          </a:p>
          <a:p>
            <a:pPr>
              <a:buFont typeface="+mj-lt"/>
              <a:buAutoNum type="arabicPeriod"/>
            </a:pPr>
            <a:r>
              <a:rPr lang="en-GB" altLang="zh-CN" sz="1100" dirty="0">
                <a:latin typeface="Arial Regular" panose="020B0604020202090204" charset="0"/>
                <a:cs typeface="Arial Regular" panose="020B0604020202090204" charset="0"/>
              </a:rPr>
              <a:t>“The Brain 101,” </a:t>
            </a:r>
            <a:r>
              <a:rPr lang="en-GB" altLang="zh-CN" sz="1100" dirty="0" err="1">
                <a:latin typeface="Arial Regular" panose="020B0604020202090204" charset="0"/>
                <a:cs typeface="Arial Regular" panose="020B0604020202090204" charset="0"/>
              </a:rPr>
              <a:t>BrainHQ</a:t>
            </a:r>
            <a:r>
              <a:rPr lang="en-GB" altLang="zh-CN" sz="1100" dirty="0">
                <a:latin typeface="Arial Regular" panose="020B0604020202090204" charset="0"/>
                <a:cs typeface="Arial Regular" panose="020B0604020202090204" charset="0"/>
              </a:rPr>
              <a:t> from Posit Science. https://</a:t>
            </a:r>
            <a:r>
              <a:rPr lang="en-GB" altLang="zh-CN" sz="1100" dirty="0" err="1">
                <a:latin typeface="Arial Regular" panose="020B0604020202090204" charset="0"/>
                <a:cs typeface="Arial Regular" panose="020B0604020202090204" charset="0"/>
              </a:rPr>
              <a:t>www.brainhq.com</a:t>
            </a:r>
            <a:r>
              <a:rPr lang="en-GB" altLang="zh-CN" sz="1100" dirty="0">
                <a:latin typeface="Arial Regular" panose="020B0604020202090204" charset="0"/>
                <a:cs typeface="Arial Regular" panose="020B0604020202090204" charset="0"/>
              </a:rPr>
              <a:t>/brain-resources/cool-brain-facts-myths/brain-101/</a:t>
            </a:r>
            <a:r>
              <a:rPr lang="en-US" altLang="en-GB" sz="1100" dirty="0">
                <a:latin typeface="Arial Regular" panose="020B0604020202090204" charset="0"/>
                <a:cs typeface="Arial Regular" panose="020B0604020202090204" charset="0"/>
              </a:rPr>
              <a:t>.</a:t>
            </a:r>
          </a:p>
          <a:p>
            <a:pPr>
              <a:buFont typeface="+mj-lt"/>
              <a:buAutoNum type="arabicPeriod"/>
            </a:pPr>
            <a:r>
              <a:rPr lang="en-GB" altLang="zh-CN" sz="1100" dirty="0">
                <a:latin typeface="Arial Regular" panose="020B0604020202090204" charset="0"/>
                <a:cs typeface="Arial Regular" panose="020B0604020202090204" charset="0"/>
              </a:rPr>
              <a:t> "Utah Array", </a:t>
            </a:r>
            <a:r>
              <a:rPr lang="en-GB" altLang="zh-CN" sz="1100" i="1" dirty="0" err="1">
                <a:latin typeface="Arial Regular" panose="020B0604020202090204" charset="0"/>
                <a:cs typeface="Arial Regular" panose="020B0604020202090204" charset="0"/>
              </a:rPr>
              <a:t>Blackrockmicro.com</a:t>
            </a:r>
            <a:r>
              <a:rPr lang="en-GB" altLang="zh-CN" sz="1100" dirty="0">
                <a:latin typeface="Arial Regular" panose="020B0604020202090204" charset="0"/>
                <a:cs typeface="Arial Regular" panose="020B0604020202090204" charset="0"/>
              </a:rPr>
              <a:t>, 2021. [Online]. Available: https://</a:t>
            </a:r>
            <a:r>
              <a:rPr lang="en-GB" altLang="zh-CN" sz="1100" dirty="0" err="1">
                <a:latin typeface="Arial Regular" panose="020B0604020202090204" charset="0"/>
                <a:cs typeface="Arial Regular" panose="020B0604020202090204" charset="0"/>
              </a:rPr>
              <a:t>www.blackrockmicro.com</a:t>
            </a:r>
            <a:r>
              <a:rPr lang="en-GB" altLang="zh-CN" sz="1100" dirty="0">
                <a:latin typeface="Arial Regular" panose="020B0604020202090204" charset="0"/>
                <a:cs typeface="Arial Regular" panose="020B0604020202090204" charset="0"/>
              </a:rPr>
              <a:t>/electrode-types/</a:t>
            </a:r>
            <a:r>
              <a:rPr lang="en-GB" altLang="zh-CN" sz="1100" dirty="0" err="1">
                <a:latin typeface="Arial Regular" panose="020B0604020202090204" charset="0"/>
                <a:cs typeface="Arial Regular" panose="020B0604020202090204" charset="0"/>
              </a:rPr>
              <a:t>utah</a:t>
            </a:r>
            <a:r>
              <a:rPr lang="en-GB" altLang="zh-CN" sz="1100" dirty="0">
                <a:latin typeface="Arial Regular" panose="020B0604020202090204" charset="0"/>
                <a:cs typeface="Arial Regular" panose="020B0604020202090204" charset="0"/>
              </a:rPr>
              <a:t>-array/. </a:t>
            </a:r>
          </a:p>
          <a:p>
            <a:pPr>
              <a:buFont typeface="+mj-lt"/>
              <a:buAutoNum type="arabicPeriod"/>
            </a:pPr>
            <a:r>
              <a:rPr lang="en-GB" altLang="zh-CN" sz="1100" dirty="0">
                <a:latin typeface="Arial Regular" panose="020B0604020202090204" charset="0"/>
                <a:cs typeface="Arial Regular" panose="020B0604020202090204" charset="0"/>
              </a:rPr>
              <a:t>"SEM micrograph of: (a) The Utah array. (b) The insulation coated...", </a:t>
            </a:r>
            <a:r>
              <a:rPr lang="en-GB" altLang="zh-CN" sz="1100" i="1" dirty="0">
                <a:latin typeface="Arial Regular" panose="020B0604020202090204" charset="0"/>
                <a:cs typeface="Arial Regular" panose="020B0604020202090204" charset="0"/>
              </a:rPr>
              <a:t>ResearchGate</a:t>
            </a:r>
            <a:r>
              <a:rPr lang="en-GB" altLang="zh-CN" sz="1100" dirty="0">
                <a:latin typeface="Arial Regular" panose="020B0604020202090204" charset="0"/>
                <a:cs typeface="Arial Regular" panose="020B0604020202090204" charset="0"/>
              </a:rPr>
              <a:t>, 2021. [Online]. Available: https://</a:t>
            </a:r>
            <a:r>
              <a:rPr lang="en-GB" altLang="zh-CN" sz="1100" dirty="0" err="1">
                <a:latin typeface="Arial Regular" panose="020B0604020202090204" charset="0"/>
                <a:cs typeface="Arial Regular" panose="020B0604020202090204" charset="0"/>
              </a:rPr>
              <a:t>www.researchgate.net</a:t>
            </a:r>
            <a:r>
              <a:rPr lang="en-GB" altLang="zh-CN" sz="1100" dirty="0">
                <a:latin typeface="Arial Regular" panose="020B0604020202090204" charset="0"/>
                <a:cs typeface="Arial Regular" panose="020B0604020202090204" charset="0"/>
              </a:rPr>
              <a:t>/figure/SEM-micrograph-of-a-The-Utah-array-b-The-insulation-coated-electrodes-with-exposed_fig7_26547635.</a:t>
            </a:r>
          </a:p>
          <a:p>
            <a:pPr>
              <a:buFont typeface="+mj-lt"/>
              <a:buAutoNum type="arabicPeriod"/>
            </a:pPr>
            <a:r>
              <a:rPr lang="en-GB" altLang="zh-CN" sz="1100" dirty="0">
                <a:latin typeface="Arial Regular" panose="020B0604020202090204" charset="0"/>
                <a:cs typeface="Arial Regular" panose="020B0604020202090204" charset="0"/>
              </a:rPr>
              <a:t>“Probe,” </a:t>
            </a:r>
            <a:r>
              <a:rPr lang="en-GB" altLang="zh-CN" sz="1100" dirty="0" err="1">
                <a:latin typeface="Arial Regular" panose="020B0604020202090204" charset="0"/>
                <a:cs typeface="Arial Regular" panose="020B0604020202090204" charset="0"/>
              </a:rPr>
              <a:t>Neuropixels</a:t>
            </a:r>
            <a:r>
              <a:rPr lang="en-GB" altLang="zh-CN" sz="1100" dirty="0">
                <a:latin typeface="Arial Regular" panose="020B0604020202090204" charset="0"/>
                <a:cs typeface="Arial Regular" panose="020B0604020202090204" charset="0"/>
              </a:rPr>
              <a:t>. https://</a:t>
            </a:r>
            <a:r>
              <a:rPr lang="en-GB" altLang="zh-CN" sz="1100" dirty="0" err="1">
                <a:latin typeface="Arial Regular" panose="020B0604020202090204" charset="0"/>
                <a:cs typeface="Arial Regular" panose="020B0604020202090204" charset="0"/>
              </a:rPr>
              <a:t>www.neuropixels.org</a:t>
            </a:r>
            <a:r>
              <a:rPr lang="en-GB" altLang="zh-CN" sz="1100" dirty="0">
                <a:latin typeface="Arial Regular" panose="020B0604020202090204" charset="0"/>
                <a:cs typeface="Arial Regular" panose="020B0604020202090204" charset="0"/>
              </a:rPr>
              <a:t>/probe.</a:t>
            </a:r>
          </a:p>
          <a:p>
            <a:pPr>
              <a:buFont typeface="+mj-lt"/>
              <a:buAutoNum type="arabicPeriod"/>
            </a:pPr>
            <a:r>
              <a:rPr lang="en-GB" altLang="zh-CN" sz="1100" b="1" dirty="0">
                <a:latin typeface="Arial Regular" panose="020B0604020202090204" charset="0"/>
                <a:cs typeface="Arial Regular" panose="020B0604020202090204" charset="0"/>
              </a:rPr>
              <a:t>Jun, James J et al. “Fully integrated silicon probes for high-density recording of neural activity.” Nature vol. 551,7679 (2017): 232-236. doi:10.1038/nature24636</a:t>
            </a:r>
            <a:endParaRPr lang="en-GB" altLang="zh-CN" sz="1100" dirty="0">
              <a:latin typeface="Arial Regular" panose="020B0604020202090204" charset="0"/>
              <a:cs typeface="Arial Regular" panose="020B0604020202090204" charset="0"/>
            </a:endParaRPr>
          </a:p>
          <a:p>
            <a:pPr>
              <a:buFont typeface="+mj-lt"/>
              <a:buAutoNum type="arabicPeriod"/>
            </a:pPr>
            <a:r>
              <a:rPr lang="en-GB" altLang="zh-CN" sz="1100" dirty="0">
                <a:latin typeface="Arial Regular" panose="020B0604020202090204" charset="0"/>
                <a:cs typeface="Arial Regular" panose="020B0604020202090204" charset="0"/>
              </a:rPr>
              <a:t>"Control System", 2021. [Online]. Available: https://</a:t>
            </a:r>
            <a:r>
              <a:rPr lang="en-GB" altLang="zh-CN" sz="1100" dirty="0" err="1">
                <a:latin typeface="Arial Regular" panose="020B0604020202090204" charset="0"/>
                <a:cs typeface="Arial Regular" panose="020B0604020202090204" charset="0"/>
              </a:rPr>
              <a:t>www.neuropixels.org</a:t>
            </a:r>
            <a:r>
              <a:rPr lang="en-GB" altLang="zh-CN" sz="1100" dirty="0">
                <a:latin typeface="Arial Regular" panose="020B0604020202090204" charset="0"/>
                <a:cs typeface="Arial Regular" panose="020B0604020202090204" charset="0"/>
              </a:rPr>
              <a:t>/control-system.</a:t>
            </a:r>
          </a:p>
          <a:p>
            <a:pPr>
              <a:buFont typeface="+mj-lt"/>
              <a:buAutoNum type="arabicPeriod"/>
            </a:pPr>
            <a:r>
              <a:rPr lang="en-GB" altLang="zh-CN" sz="1100" dirty="0">
                <a:latin typeface="Arial Regular" panose="020B0604020202090204" charset="0"/>
                <a:cs typeface="Arial Regular" panose="020B0604020202090204" charset="0"/>
              </a:rPr>
              <a:t>"</a:t>
            </a:r>
            <a:r>
              <a:rPr lang="en-GB" altLang="zh-CN" sz="1100" dirty="0" err="1">
                <a:latin typeface="Arial Regular" panose="020B0604020202090204" charset="0"/>
                <a:cs typeface="Arial Regular" panose="020B0604020202090204" charset="0"/>
              </a:rPr>
              <a:t>First_Run</a:t>
            </a:r>
            <a:r>
              <a:rPr lang="en-GB" altLang="zh-CN" sz="1100" dirty="0">
                <a:latin typeface="Arial Regular" panose="020B0604020202090204" charset="0"/>
                <a:cs typeface="Arial Regular" panose="020B0604020202090204" charset="0"/>
              </a:rPr>
              <a:t>", </a:t>
            </a:r>
            <a:r>
              <a:rPr lang="en-GB" altLang="zh-CN" sz="1100" i="1" dirty="0">
                <a:latin typeface="Arial Regular" panose="020B0604020202090204" charset="0"/>
                <a:cs typeface="Arial Regular" panose="020B0604020202090204" charset="0"/>
              </a:rPr>
              <a:t>Vimeo</a:t>
            </a:r>
            <a:r>
              <a:rPr lang="en-GB" altLang="zh-CN" sz="1100" dirty="0">
                <a:latin typeface="Arial Regular" panose="020B0604020202090204" charset="0"/>
                <a:cs typeface="Arial Regular" panose="020B0604020202090204" charset="0"/>
              </a:rPr>
              <a:t>, 2021. [Online]. Available: https://</a:t>
            </a:r>
            <a:r>
              <a:rPr lang="en-GB" altLang="zh-CN" sz="1100" dirty="0" err="1">
                <a:latin typeface="Arial Regular" panose="020B0604020202090204" charset="0"/>
                <a:cs typeface="Arial Regular" panose="020B0604020202090204" charset="0"/>
              </a:rPr>
              <a:t>vimeo.com</a:t>
            </a:r>
            <a:r>
              <a:rPr lang="en-GB" altLang="zh-CN" sz="1100" dirty="0">
                <a:latin typeface="Arial Regular" panose="020B0604020202090204" charset="0"/>
                <a:cs typeface="Arial Regular" panose="020B0604020202090204" charset="0"/>
              </a:rPr>
              <a:t>/322145679.</a:t>
            </a:r>
          </a:p>
          <a:p>
            <a:pPr>
              <a:buFont typeface="+mj-lt"/>
              <a:buAutoNum type="arabicPeriod"/>
            </a:pPr>
            <a:r>
              <a:rPr kumimoji="1" altLang="zh-CN" sz="1100" b="1">
                <a:latin typeface="Arial Regular" panose="020B0604020202090204" charset="0"/>
                <a:cs typeface="Arial Regular" panose="020B0604020202090204" charset="0"/>
              </a:rPr>
              <a:t>J. H. Siegle et al., “Survey of Spiking in the Mouse Visual System Reveals Functional Hierarchy,” Nature, vol. 592, no. 7852, pp. 86–92, Apr. 2021, doi: 10.1038/s41586-020-03171-x.</a:t>
            </a:r>
          </a:p>
          <a:p>
            <a:pPr>
              <a:buFont typeface="+mj-lt"/>
              <a:buAutoNum type="arabicPeriod"/>
            </a:pPr>
            <a:r>
              <a:rPr kumimoji="1" lang="en-GB" altLang="zh-CN" sz="1100" dirty="0">
                <a:latin typeface="Arial Regular" panose="020B0604020202090204" charset="0"/>
                <a:cs typeface="Arial Regular" panose="020B0604020202090204" charset="0"/>
              </a:rPr>
              <a:t>N. A. Steinmetz et al., “</a:t>
            </a:r>
            <a:r>
              <a:rPr kumimoji="1" lang="en-GB" altLang="zh-CN" sz="1100" dirty="0" err="1">
                <a:latin typeface="Arial Regular" panose="020B0604020202090204" charset="0"/>
                <a:cs typeface="Arial Regular" panose="020B0604020202090204" charset="0"/>
              </a:rPr>
              <a:t>Neuropixels</a:t>
            </a:r>
            <a:r>
              <a:rPr kumimoji="1" lang="en-GB" altLang="zh-CN" sz="1100" dirty="0">
                <a:latin typeface="Arial Regular" panose="020B0604020202090204" charset="0"/>
                <a:cs typeface="Arial Regular" panose="020B0604020202090204" charset="0"/>
              </a:rPr>
              <a:t> 2.0: A miniaturized high-density probe for stable, long-term brain recordings,” Cold Spring Harbor Laboratory, Oct. 2020. [Online]. Available: http://dx.doi.org/10.1101/2020.10.27.358291.</a:t>
            </a:r>
          </a:p>
          <a:p>
            <a:pPr>
              <a:buFont typeface="+mj-lt"/>
              <a:buAutoNum type="arabicPeriod"/>
            </a:pPr>
            <a:r>
              <a:rPr kumimoji="1" lang="en-GB" altLang="zh-CN" sz="1100" dirty="0">
                <a:latin typeface="Arial Regular" panose="020B0604020202090204" charset="0"/>
                <a:cs typeface="Arial Regular" panose="020B0604020202090204" charset="0"/>
              </a:rPr>
              <a:t>UCL, “UCL – University College London,” </a:t>
            </a:r>
            <a:r>
              <a:rPr kumimoji="1" lang="en-GB" altLang="zh-CN" sz="1100" dirty="0" err="1">
                <a:latin typeface="Arial Regular" panose="020B0604020202090204" charset="0"/>
                <a:cs typeface="Arial Regular" panose="020B0604020202090204" charset="0"/>
              </a:rPr>
              <a:t>Neuropixels</a:t>
            </a:r>
            <a:r>
              <a:rPr kumimoji="1" lang="en-GB" altLang="zh-CN" sz="1100" dirty="0">
                <a:latin typeface="Arial Regular" panose="020B0604020202090204" charset="0"/>
                <a:cs typeface="Arial Regular" panose="020B0604020202090204" charset="0"/>
              </a:rPr>
              <a:t>. https://</a:t>
            </a:r>
            <a:r>
              <a:rPr kumimoji="1" lang="en-GB" altLang="zh-CN" sz="1100" dirty="0" err="1">
                <a:latin typeface="Arial Regular" panose="020B0604020202090204" charset="0"/>
                <a:cs typeface="Arial Regular" panose="020B0604020202090204" charset="0"/>
              </a:rPr>
              <a:t>www.ucl.ac.uk</a:t>
            </a:r>
            <a:r>
              <a:rPr kumimoji="1" lang="en-GB" altLang="zh-CN" sz="1100" dirty="0">
                <a:latin typeface="Arial Regular" panose="020B0604020202090204" charset="0"/>
                <a:cs typeface="Arial Regular" panose="020B0604020202090204" charset="0"/>
              </a:rPr>
              <a:t>/</a:t>
            </a:r>
            <a:r>
              <a:rPr kumimoji="1" lang="en-GB" altLang="zh-CN" sz="1100" dirty="0" err="1">
                <a:latin typeface="Arial Regular" panose="020B0604020202090204" charset="0"/>
                <a:cs typeface="Arial Regular" panose="020B0604020202090204" charset="0"/>
              </a:rPr>
              <a:t>neuropixels</a:t>
            </a:r>
            <a:r>
              <a:rPr kumimoji="1" lang="en-GB" altLang="zh-CN" sz="1100" dirty="0">
                <a:latin typeface="Arial Regular" panose="020B0604020202090204" charset="0"/>
                <a:cs typeface="Arial Regular" panose="020B0604020202090204" charset="0"/>
              </a:rPr>
              <a:t>/</a:t>
            </a:r>
            <a:r>
              <a:rPr kumimoji="1" lang="en-US" altLang="en-GB" sz="1100" dirty="0">
                <a:latin typeface="Arial Regular" panose="020B0604020202090204" charset="0"/>
                <a:cs typeface="Arial Regular" panose="020B0604020202090204" charset="0"/>
              </a:rPr>
              <a:t>.</a:t>
            </a:r>
            <a:endParaRPr kumimoji="1" lang="en-GB" altLang="zh-CN" sz="1100" dirty="0">
              <a:latin typeface="Arial Regular" panose="020B0604020202090204" charset="0"/>
              <a:cs typeface="Arial Regular" panose="020B0604020202090204" charset="0"/>
            </a:endParaRPr>
          </a:p>
          <a:p>
            <a:pPr>
              <a:buFont typeface="+mj-lt"/>
              <a:buAutoNum type="arabicPeriod"/>
            </a:pPr>
            <a:endParaRPr kumimoji="1" lang="zh-CN" altLang="en-US" sz="1100" dirty="0">
              <a:latin typeface="Arial Regular" panose="020B0604020202090204" charset="0"/>
              <a:cs typeface="Arial Regular" panose="020B060402020209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text rectangle"/>
          <p:cNvSpPr>
            <a:spLocks noGrp="1" noRot="1" noChangeAspect="1" noMove="1" noResize="1" noEditPoints="1" noAdjustHandles="1" noChangeArrowheads="1" noChangeShapeType="1" noTextEdit="1"/>
          </p:cNvSpPr>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841247" y="978619"/>
            <a:ext cx="3410712" cy="1106424"/>
          </a:xfrm>
        </p:spPr>
        <p:txBody>
          <a:bodyPr>
            <a:normAutofit/>
          </a:bodyPr>
          <a:lstStyle/>
          <a:p>
            <a:r>
              <a:rPr kumimoji="1" lang="en-US" altLang="zh-CN" sz="2800" dirty="0">
                <a:latin typeface="Arial" panose="020B0604020202090204" pitchFamily="34" charset="0"/>
                <a:cs typeface="Arial" panose="020B0604020202090204" pitchFamily="34" charset="0"/>
              </a:rPr>
              <a:t>Outline</a:t>
            </a:r>
            <a:endParaRPr kumimoji="1" lang="zh-CN" altLang="en-US" sz="2800" dirty="0">
              <a:latin typeface="Arial" panose="020B0604020202090204" pitchFamily="34" charset="0"/>
              <a:cs typeface="Arial" panose="020B0604020202090204" pitchFamily="34" charset="0"/>
            </a:endParaRPr>
          </a:p>
        </p:txBody>
      </p:sp>
      <p:sp>
        <p:nvSpPr>
          <p:cNvPr id="37" name="!!accent"/>
          <p:cNvSpPr>
            <a:spLocks noGrp="1" noRot="1" noChangeAspect="1" noMove="1" noResize="1" noEditPoints="1" noAdjustHandles="1" noChangeArrowheads="1" noChangeShapeType="1" noTextEdit="1"/>
          </p:cNvSpPr>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p:cNvSpPr>
            <a:spLocks noGrp="1" noRot="1" noChangeAspect="1" noMove="1" noResize="1" noEditPoints="1" noAdjustHandles="1" noChangeArrowheads="1" noChangeShapeType="1" noTextEdit="1"/>
          </p:cNvSpPr>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内容占位符 2"/>
          <p:cNvSpPr>
            <a:spLocks noGrp="1"/>
          </p:cNvSpPr>
          <p:nvPr>
            <p:ph idx="1"/>
          </p:nvPr>
        </p:nvSpPr>
        <p:spPr>
          <a:xfrm>
            <a:off x="409575" y="2262525"/>
            <a:ext cx="5360160" cy="3425043"/>
          </a:xfrm>
        </p:spPr>
        <p:txBody>
          <a:bodyPr>
            <a:normAutofit fontScale="92500" lnSpcReduction="10000"/>
          </a:bodyPr>
          <a:lstStyle/>
          <a:p>
            <a:pPr marL="0" indent="0">
              <a:lnSpc>
                <a:spcPct val="200000"/>
              </a:lnSpc>
              <a:buNone/>
            </a:pPr>
            <a:r>
              <a:rPr kumimoji="1" lang="en-US" altLang="zh-CN" sz="1600" b="1" dirty="0">
                <a:latin typeface="Times New Roman Regular" panose="02020603050405020304" charset="0"/>
                <a:cs typeface="Times New Roman Regular" panose="02020603050405020304" charset="0"/>
              </a:rPr>
              <a:t>Part</a:t>
            </a:r>
            <a:r>
              <a:rPr kumimoji="1" lang="zh-CN" altLang="en-US" sz="1600" b="1" dirty="0">
                <a:latin typeface="Times New Roman Regular" panose="02020603050405020304" charset="0"/>
                <a:cs typeface="Times New Roman Regular" panose="02020603050405020304" charset="0"/>
              </a:rPr>
              <a:t> </a:t>
            </a:r>
            <a:r>
              <a:rPr kumimoji="1" lang="en-US" altLang="zh-CN" sz="1600" b="1" dirty="0">
                <a:latin typeface="Times New Roman Regular" panose="02020603050405020304" charset="0"/>
                <a:cs typeface="Times New Roman Regular" panose="02020603050405020304" charset="0"/>
              </a:rPr>
              <a:t>1: </a:t>
            </a:r>
            <a:r>
              <a:rPr kumimoji="1" lang="en-US" altLang="zh-CN" sz="1600" dirty="0">
                <a:latin typeface="Times New Roman Regular" panose="02020603050405020304" charset="0"/>
                <a:cs typeface="Times New Roman Regular" panose="02020603050405020304" charset="0"/>
              </a:rPr>
              <a:t>In-vivo Neuroscience Research</a:t>
            </a:r>
          </a:p>
          <a:p>
            <a:pPr marL="0" indent="0">
              <a:lnSpc>
                <a:spcPct val="200000"/>
              </a:lnSpc>
              <a:buNone/>
            </a:pPr>
            <a:r>
              <a:rPr kumimoji="1" lang="en-US" altLang="zh-CN" sz="1600" b="1" dirty="0">
                <a:latin typeface="Times New Roman Regular" panose="02020603050405020304" charset="0"/>
                <a:cs typeface="Times New Roman Regular" panose="02020603050405020304" charset="0"/>
              </a:rPr>
              <a:t>Part 2: </a:t>
            </a:r>
            <a:r>
              <a:rPr kumimoji="1" lang="en-US" altLang="zh-CN" sz="1600" dirty="0">
                <a:latin typeface="Times New Roman Regular" panose="02020603050405020304" charset="0"/>
                <a:cs typeface="Times New Roman Regular" panose="02020603050405020304" charset="0"/>
              </a:rPr>
              <a:t>Microelectrode Array—Utah Array </a:t>
            </a:r>
          </a:p>
          <a:p>
            <a:pPr marL="0" indent="0">
              <a:lnSpc>
                <a:spcPct val="200000"/>
              </a:lnSpc>
              <a:buNone/>
            </a:pPr>
            <a:r>
              <a:rPr kumimoji="1" lang="en-US" altLang="zh-CN" sz="1600" b="1" dirty="0">
                <a:latin typeface="Times New Roman Regular" panose="02020603050405020304" charset="0"/>
                <a:cs typeface="Times New Roman Regular" panose="02020603050405020304" charset="0"/>
              </a:rPr>
              <a:t>Part 3: </a:t>
            </a:r>
            <a:r>
              <a:rPr kumimoji="1" lang="en-US" altLang="zh-CN" sz="1600" dirty="0" err="1">
                <a:latin typeface="Times New Roman Regular" panose="02020603050405020304" charset="0"/>
                <a:cs typeface="Times New Roman Regular" panose="02020603050405020304" charset="0"/>
              </a:rPr>
              <a:t>Neuropixels</a:t>
            </a:r>
            <a:endParaRPr kumimoji="1" lang="en-US" altLang="zh-CN" sz="1600" dirty="0">
              <a:latin typeface="Times New Roman Regular" panose="02020603050405020304" charset="0"/>
              <a:cs typeface="Times New Roman Regular" panose="02020603050405020304" charset="0"/>
            </a:endParaRPr>
          </a:p>
          <a:p>
            <a:pPr marL="0" indent="0">
              <a:lnSpc>
                <a:spcPct val="200000"/>
              </a:lnSpc>
              <a:buNone/>
            </a:pPr>
            <a:r>
              <a:rPr kumimoji="1" lang="en-US" altLang="zh-CN" sz="1600" b="1" dirty="0">
                <a:latin typeface="Times New Roman Regular" panose="02020603050405020304" charset="0"/>
                <a:cs typeface="Times New Roman Regular" panose="02020603050405020304" charset="0"/>
              </a:rPr>
              <a:t>Part 4: </a:t>
            </a:r>
            <a:r>
              <a:rPr kumimoji="1" lang="en-US" altLang="zh-CN" sz="1600" dirty="0">
                <a:latin typeface="Times New Roman Regular" panose="02020603050405020304" charset="0"/>
                <a:cs typeface="Times New Roman Regular" panose="02020603050405020304" charset="0"/>
              </a:rPr>
              <a:t>Experimental Research </a:t>
            </a:r>
          </a:p>
          <a:p>
            <a:pPr marL="0" indent="0">
              <a:lnSpc>
                <a:spcPct val="200000"/>
              </a:lnSpc>
              <a:buNone/>
            </a:pPr>
            <a:r>
              <a:rPr kumimoji="1" lang="en-US" altLang="zh-CN" sz="1600" b="1" dirty="0">
                <a:latin typeface="Times New Roman Regular" panose="02020603050405020304" charset="0"/>
                <a:cs typeface="Times New Roman Regular" panose="02020603050405020304" charset="0"/>
              </a:rPr>
              <a:t>Part 5: </a:t>
            </a:r>
            <a:r>
              <a:rPr kumimoji="1" lang="en-GB" altLang="zh-CN" sz="1600" dirty="0">
                <a:latin typeface="Times New Roman Regular" panose="02020603050405020304" charset="0"/>
                <a:cs typeface="Times New Roman Regular" panose="02020603050405020304" charset="0"/>
              </a:rPr>
              <a:t>New version: </a:t>
            </a:r>
            <a:r>
              <a:rPr kumimoji="1" lang="en-GB" altLang="zh-CN" sz="1600" dirty="0" err="1">
                <a:latin typeface="Times New Roman Regular" panose="02020603050405020304" charset="0"/>
                <a:cs typeface="Times New Roman Regular" panose="02020603050405020304" charset="0"/>
              </a:rPr>
              <a:t>Neuropixels</a:t>
            </a:r>
            <a:r>
              <a:rPr kumimoji="1" lang="en-GB" altLang="zh-CN" sz="1600" dirty="0">
                <a:latin typeface="Times New Roman Regular" panose="02020603050405020304" charset="0"/>
                <a:cs typeface="Times New Roman Regular" panose="02020603050405020304" charset="0"/>
              </a:rPr>
              <a:t> 2.0</a:t>
            </a:r>
            <a:endParaRPr kumimoji="1" lang="en-US" altLang="zh-CN" sz="1600" dirty="0">
              <a:latin typeface="Times New Roman Regular" panose="02020603050405020304" charset="0"/>
              <a:cs typeface="Times New Roman Regular" panose="02020603050405020304" charset="0"/>
            </a:endParaRPr>
          </a:p>
          <a:p>
            <a:pPr marL="0" indent="0">
              <a:lnSpc>
                <a:spcPct val="200000"/>
              </a:lnSpc>
              <a:buNone/>
            </a:pPr>
            <a:r>
              <a:rPr kumimoji="1" lang="en-US" altLang="zh-CN" sz="1600" b="1" dirty="0">
                <a:latin typeface="Times New Roman Regular" panose="02020603050405020304" charset="0"/>
                <a:cs typeface="Times New Roman Regular" panose="02020603050405020304" charset="0"/>
              </a:rPr>
              <a:t>Part 6: </a:t>
            </a:r>
            <a:r>
              <a:rPr kumimoji="1" lang="en-US" altLang="zh-CN" sz="1600" dirty="0">
                <a:latin typeface="Times New Roman Regular" panose="02020603050405020304" charset="0"/>
                <a:cs typeface="Times New Roman Regular" panose="02020603050405020304" charset="0"/>
              </a:rPr>
              <a:t>Conclusion  </a:t>
            </a:r>
            <a:r>
              <a:rPr kumimoji="1" lang="zh-CN" altLang="en-US" sz="1600" dirty="0">
                <a:latin typeface="Times New Roman Regular" panose="02020603050405020304" charset="0"/>
                <a:cs typeface="Times New Roman Regular" panose="02020603050405020304" charset="0"/>
              </a:rPr>
              <a:t> </a:t>
            </a:r>
          </a:p>
        </p:txBody>
      </p:sp>
      <p:pic>
        <p:nvPicPr>
          <p:cNvPr id="29" name="图片 28" descr="键盘上的遥控器&#10;&#10;低可信度描述已自动生成"/>
          <p:cNvPicPr/>
          <p:nvPr/>
        </p:nvPicPr>
        <p:blipFill>
          <a:blip r:embed="rId2"/>
          <a:stretch>
            <a:fillRect/>
          </a:stretch>
        </p:blipFill>
        <p:spPr>
          <a:xfrm>
            <a:off x="5120630" y="633619"/>
            <a:ext cx="6657213" cy="54814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44"/>
          <p:cNvSpPr>
            <a:spLocks noGrp="1" noRot="1" noChangeAspect="1" noMove="1" noResize="1" noEditPoints="1" noAdjustHandles="1" noChangeArrowheads="1" noChangeShapeType="1" noTextEdit="1"/>
          </p:cNvSpPr>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46"/>
          <p:cNvSpPr>
            <a:spLocks noGrp="1" noRot="1" noChangeAspect="1" noMove="1" noResize="1" noEditPoints="1" noAdjustHandles="1" noChangeArrowheads="1" noChangeShapeType="1" noTextEdit="1"/>
          </p:cNvSpPr>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1115568" y="548640"/>
            <a:ext cx="10168128" cy="1179576"/>
          </a:xfrm>
        </p:spPr>
        <p:txBody>
          <a:bodyPr>
            <a:normAutofit/>
          </a:bodyPr>
          <a:lstStyle/>
          <a:p>
            <a:r>
              <a:rPr kumimoji="1" lang="en-US" altLang="zh-CN" sz="3600" dirty="0">
                <a:latin typeface="Arial" panose="020B0604020202090204" pitchFamily="34" charset="0"/>
                <a:cs typeface="Arial" panose="020B0604020202090204" pitchFamily="34" charset="0"/>
              </a:rPr>
              <a:t>Part</a:t>
            </a:r>
            <a:r>
              <a:rPr kumimoji="1" lang="zh-CN" altLang="en-US" sz="3600" dirty="0">
                <a:latin typeface="Arial" panose="020B0604020202090204" pitchFamily="34" charset="0"/>
                <a:cs typeface="Arial" panose="020B0604020202090204" pitchFamily="34" charset="0"/>
              </a:rPr>
              <a:t> </a:t>
            </a:r>
            <a:r>
              <a:rPr kumimoji="1" lang="en-US" altLang="zh-CN" sz="3600" dirty="0">
                <a:latin typeface="Arial" panose="020B0604020202090204" pitchFamily="34" charset="0"/>
                <a:cs typeface="Arial" panose="020B0604020202090204" pitchFamily="34" charset="0"/>
              </a:rPr>
              <a:t>1: In-vivo Neuroscience Research</a:t>
            </a:r>
          </a:p>
        </p:txBody>
      </p:sp>
      <p:sp>
        <p:nvSpPr>
          <p:cNvPr id="49" name="Rectangle 48"/>
          <p:cNvSpPr>
            <a:spLocks noGrp="1" noRot="1" noChangeAspect="1" noMove="1" noResize="1" noEditPoints="1" noAdjustHandles="1" noChangeArrowheads="1" noChangeShapeType="1" noTextEdit="1"/>
          </p:cNvSpPr>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图片 3" descr="lobes of the brain and their functions - Google Search"/>
          <p:cNvPicPr/>
          <p:nvPr/>
        </p:nvPicPr>
        <p:blipFill rotWithShape="1">
          <a:blip r:embed="rId2"/>
          <a:srcRect r="762"/>
          <a:stretch>
            <a:fillRect/>
          </a:stretch>
        </p:blipFill>
        <p:spPr>
          <a:xfrm>
            <a:off x="908305" y="2478024"/>
            <a:ext cx="5480818" cy="3368984"/>
          </a:xfrm>
          <a:prstGeom prst="rect">
            <a:avLst/>
          </a:prstGeom>
        </p:spPr>
      </p:pic>
      <p:sp>
        <p:nvSpPr>
          <p:cNvPr id="3" name="内容占位符 2"/>
          <p:cNvSpPr>
            <a:spLocks noGrp="1"/>
          </p:cNvSpPr>
          <p:nvPr>
            <p:ph idx="1"/>
          </p:nvPr>
        </p:nvSpPr>
        <p:spPr>
          <a:xfrm>
            <a:off x="6586142" y="2121515"/>
            <a:ext cx="5136466" cy="891862"/>
          </a:xfrm>
        </p:spPr>
        <p:txBody>
          <a:bodyPr anchor="ctr">
            <a:noAutofit/>
          </a:bodyPr>
          <a:lstStyle/>
          <a:p>
            <a:pPr marL="0" indent="0">
              <a:buNone/>
            </a:pPr>
            <a:r>
              <a:rPr kumimoji="1" lang="en-GB" altLang="zh-CN" sz="2200" b="1" i="1" dirty="0">
                <a:latin typeface="Arial Bold Italic" panose="020B0604020202090204" charset="0"/>
                <a:cs typeface="Arial Bold Italic" panose="020B0604020202090204" charset="0"/>
              </a:rPr>
              <a:t>What is in-vivo neuroscience research and why is it important?</a:t>
            </a:r>
          </a:p>
        </p:txBody>
      </p:sp>
      <p:sp>
        <p:nvSpPr>
          <p:cNvPr id="5" name="文本框 4"/>
          <p:cNvSpPr txBox="1"/>
          <p:nvPr/>
        </p:nvSpPr>
        <p:spPr>
          <a:xfrm>
            <a:off x="6586142" y="3364054"/>
            <a:ext cx="5249543" cy="646331"/>
          </a:xfrm>
          <a:prstGeom prst="rect">
            <a:avLst/>
          </a:prstGeom>
          <a:noFill/>
        </p:spPr>
        <p:txBody>
          <a:bodyPr wrap="square" rtlCol="0">
            <a:spAutoFit/>
          </a:bodyPr>
          <a:lstStyle/>
          <a:p>
            <a:r>
              <a:rPr lang="en-GB" altLang="zh-CN">
                <a:latin typeface="Arial" panose="020B0604020202090204" pitchFamily="34" charset="0"/>
                <a:cs typeface="Arial" panose="020B0604020202090204" pitchFamily="34" charset="0"/>
              </a:rPr>
              <a:t>Neuroscience is a biological mechanism that explains mental activity.</a:t>
            </a:r>
            <a:endParaRPr kumimoji="1" lang="zh-CN" altLang="en-US" dirty="0">
              <a:latin typeface="Arial" panose="020B0604020202090204" pitchFamily="34" charset="0"/>
              <a:cs typeface="Arial" panose="020B0604020202090204" pitchFamily="34" charset="0"/>
            </a:endParaRPr>
          </a:p>
        </p:txBody>
      </p:sp>
      <p:sp>
        <p:nvSpPr>
          <p:cNvPr id="6" name="文本框 5"/>
          <p:cNvSpPr txBox="1"/>
          <p:nvPr/>
        </p:nvSpPr>
        <p:spPr>
          <a:xfrm>
            <a:off x="3326742" y="5937005"/>
            <a:ext cx="643944" cy="229870"/>
          </a:xfrm>
          <a:prstGeom prst="rect">
            <a:avLst/>
          </a:prstGeom>
          <a:noFill/>
        </p:spPr>
        <p:txBody>
          <a:bodyPr wrap="square" rtlCol="0">
            <a:spAutoFit/>
          </a:bodyPr>
          <a:lstStyle/>
          <a:p>
            <a:pPr algn="ctr"/>
            <a:r>
              <a:rPr kumimoji="1" lang="en-US" altLang="zh-CN" sz="900">
                <a:latin typeface="Arial" panose="020B0604020202090204" pitchFamily="34" charset="0"/>
                <a:cs typeface="Arial" panose="020B0604020202090204" pitchFamily="34" charset="0"/>
              </a:rPr>
              <a:t>[1]</a:t>
            </a:r>
            <a:endParaRPr kumimoji="1" lang="zh-CN" altLang="en-US" sz="900" dirty="0">
              <a:latin typeface="Arial" panose="020B0604020202090204" pitchFamily="34" charset="0"/>
              <a:cs typeface="Arial" panose="020B0604020202090204" pitchFamily="34" charset="0"/>
            </a:endParaRPr>
          </a:p>
        </p:txBody>
      </p:sp>
      <p:sp>
        <p:nvSpPr>
          <p:cNvPr id="7" name="文本框 6"/>
          <p:cNvSpPr txBox="1"/>
          <p:nvPr/>
        </p:nvSpPr>
        <p:spPr>
          <a:xfrm>
            <a:off x="6586142" y="4365751"/>
            <a:ext cx="4697554" cy="1753235"/>
          </a:xfrm>
          <a:prstGeom prst="rect">
            <a:avLst/>
          </a:prstGeom>
          <a:noFill/>
        </p:spPr>
        <p:txBody>
          <a:bodyPr wrap="square" rtlCol="0">
            <a:spAutoFit/>
          </a:bodyPr>
          <a:lstStyle/>
          <a:p>
            <a:r>
              <a:rPr kumimoji="1" lang="en-GB" altLang="zh-CN" dirty="0">
                <a:latin typeface="Arial" panose="020B0604020202090204" pitchFamily="34" charset="0"/>
                <a:cs typeface="Arial" panose="020B0604020202090204" pitchFamily="34" charset="0"/>
              </a:rPr>
              <a:t>Increase our understanding of biology and enable researchers in the future </a:t>
            </a:r>
          </a:p>
          <a:p>
            <a:endParaRPr kumimoji="1" lang="en-GB" altLang="zh-CN" dirty="0">
              <a:latin typeface="Arial" panose="020B0604020202090204" pitchFamily="34" charset="0"/>
              <a:cs typeface="Arial" panose="020B0604020202090204" pitchFamily="34" charset="0"/>
            </a:endParaRPr>
          </a:p>
          <a:p>
            <a:r>
              <a:rPr kumimoji="1" lang="en-GB" altLang="zh-CN" dirty="0">
                <a:latin typeface="Arial" panose="020B0604020202090204" pitchFamily="34" charset="0"/>
                <a:cs typeface="Arial" panose="020B0604020202090204" pitchFamily="34" charset="0"/>
              </a:rPr>
              <a:t>Find ways to prevent neurological diseases, such as</a:t>
            </a:r>
            <a:r>
              <a:rPr kumimoji="1" lang="zh-CN" altLang="en-US" dirty="0">
                <a:latin typeface="Arial" panose="020B0604020202090204" pitchFamily="34" charset="0"/>
                <a:cs typeface="Arial" panose="020B0604020202090204" pitchFamily="34" charset="0"/>
              </a:rPr>
              <a:t> </a:t>
            </a:r>
            <a:r>
              <a:rPr kumimoji="1" lang="en-GB" altLang="zh-CN" dirty="0">
                <a:latin typeface="Arial" panose="020B0604020202090204" pitchFamily="34" charset="0"/>
                <a:cs typeface="Arial" panose="020B0604020202090204" pitchFamily="34" charset="0"/>
              </a:rPr>
              <a:t>Alzheimer’s disease</a:t>
            </a:r>
            <a:r>
              <a:rPr kumimoji="1" lang="en-US" altLang="en-GB" dirty="0">
                <a:latin typeface="Arial" panose="020B0604020202090204" pitchFamily="34" charset="0"/>
                <a:cs typeface="Arial" panose="020B0604020202090204" pitchFamily="34" charset="0"/>
              </a:rPr>
              <a:t>, </a:t>
            </a:r>
            <a:r>
              <a:rPr kumimoji="1" lang="en-GB" altLang="zh-CN" dirty="0">
                <a:latin typeface="Arial" panose="020B0604020202090204" pitchFamily="34" charset="0"/>
                <a:cs typeface="Arial" panose="020B0604020202090204" pitchFamily="34" charset="0"/>
              </a:rPr>
              <a:t>Down's syndrome, ADHD.</a:t>
            </a:r>
            <a:endParaRPr kumimoji="1" lang="zh-CN" altLang="en-US" dirty="0">
              <a:latin typeface="Arial" panose="020B0604020202090204" pitchFamily="34" charset="0"/>
              <a:cs typeface="Arial" panose="020B060402020209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429768" y="411480"/>
            <a:ext cx="11201400" cy="1106424"/>
          </a:xfrm>
        </p:spPr>
        <p:txBody>
          <a:bodyPr>
            <a:normAutofit/>
          </a:bodyPr>
          <a:lstStyle/>
          <a:p>
            <a:r>
              <a:rPr kumimoji="1" lang="en-GB" altLang="zh-CN" sz="3600" dirty="0">
                <a:latin typeface="Arial" panose="020B0604020202090204" pitchFamily="34" charset="0"/>
                <a:cs typeface="Arial" panose="020B0604020202090204" pitchFamily="34" charset="0"/>
              </a:rPr>
              <a:t>The structure of the brain</a:t>
            </a:r>
            <a:endParaRPr kumimoji="1" lang="zh-CN" altLang="en-US" sz="3600" dirty="0"/>
          </a:p>
        </p:txBody>
      </p:sp>
      <p:sp>
        <p:nvSpPr>
          <p:cNvPr id="46" name="Rectangle 45"/>
          <p:cNvSpPr>
            <a:spLocks noGrp="1" noRot="1" noChangeAspect="1" noMove="1" noResize="1" noEditPoints="1" noAdjustHandles="1" noChangeArrowheads="1" noChangeShapeType="1" noTextEdit="1"/>
          </p:cNvSpPr>
          <p:nvPr/>
        </p:nvSpPr>
        <p:spPr>
          <a:xfrm>
            <a:off x="0" y="587931"/>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图片 31" descr="大脑分区"/>
          <p:cNvPicPr/>
          <p:nvPr/>
        </p:nvPicPr>
        <p:blipFill rotWithShape="1">
          <a:blip r:embed="rId2"/>
          <a:srcRect r="-1" b="2989"/>
          <a:stretch>
            <a:fillRect/>
          </a:stretch>
        </p:blipFill>
        <p:spPr>
          <a:xfrm>
            <a:off x="429768" y="1721922"/>
            <a:ext cx="6704891" cy="4520559"/>
          </a:xfrm>
          <a:prstGeom prst="rect">
            <a:avLst/>
          </a:prstGeom>
        </p:spPr>
      </p:pic>
      <p:sp useBgFill="1">
        <p:nvSpPr>
          <p:cNvPr id="48" name="Rectangle 47"/>
          <p:cNvSpPr>
            <a:spLocks noGrp="1" noRot="1" noChangeAspect="1" noMove="1" noResize="1" noEditPoints="1" noAdjustHandles="1" noChangeArrowheads="1" noChangeShapeType="1" noTextEdit="1"/>
          </p:cNvSpPr>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文本框 7"/>
          <p:cNvSpPr txBox="1"/>
          <p:nvPr/>
        </p:nvSpPr>
        <p:spPr>
          <a:xfrm>
            <a:off x="7741276" y="3113599"/>
            <a:ext cx="3824359" cy="307777"/>
          </a:xfrm>
          <a:prstGeom prst="rect">
            <a:avLst/>
          </a:prstGeom>
          <a:noFill/>
        </p:spPr>
        <p:txBody>
          <a:bodyPr wrap="square" rtlCol="0">
            <a:spAutoFit/>
          </a:bodyPr>
          <a:lstStyle/>
          <a:p>
            <a:pPr algn="ctr"/>
            <a:r>
              <a:rPr kumimoji="1" lang="en-GB" altLang="zh-CN" sz="1400" dirty="0">
                <a:ln w="0"/>
                <a:solidFill>
                  <a:schemeClr val="accent1"/>
                </a:solidFill>
                <a:effectLst>
                  <a:outerShdw blurRad="38100" dist="25400" dir="5400000" algn="ctr" rotWithShape="0">
                    <a:srgbClr val="6E747A">
                      <a:alpha val="43000"/>
                    </a:srgbClr>
                  </a:outerShdw>
                </a:effectLst>
                <a:latin typeface="Arial" panose="020B0604020202090204" pitchFamily="34" charset="0"/>
                <a:cs typeface="Arial" panose="020B0604020202090204" pitchFamily="34" charset="0"/>
              </a:rPr>
              <a:t>Neural implantable device</a:t>
            </a:r>
            <a:endParaRPr kumimoji="1" lang="zh-CN" altLang="en-US" sz="1400" dirty="0">
              <a:ln w="0"/>
              <a:solidFill>
                <a:schemeClr val="accent1"/>
              </a:solidFill>
              <a:effectLst>
                <a:outerShdw blurRad="38100" dist="25400" dir="5400000" algn="ctr" rotWithShape="0">
                  <a:srgbClr val="6E747A">
                    <a:alpha val="43000"/>
                  </a:srgbClr>
                </a:outerShdw>
              </a:effectLst>
              <a:latin typeface="Arial" panose="020B0604020202090204" pitchFamily="34" charset="0"/>
              <a:cs typeface="Arial" panose="020B0604020202090204" pitchFamily="34" charset="0"/>
            </a:endParaRPr>
          </a:p>
        </p:txBody>
      </p:sp>
      <p:sp>
        <p:nvSpPr>
          <p:cNvPr id="10" name="文本框 9"/>
          <p:cNvSpPr txBox="1"/>
          <p:nvPr/>
        </p:nvSpPr>
        <p:spPr>
          <a:xfrm>
            <a:off x="7675744" y="4041623"/>
            <a:ext cx="3955424" cy="523220"/>
          </a:xfrm>
          <a:prstGeom prst="rect">
            <a:avLst/>
          </a:prstGeom>
          <a:noFill/>
        </p:spPr>
        <p:txBody>
          <a:bodyPr wrap="square" rtlCol="0">
            <a:spAutoFit/>
          </a:bodyPr>
          <a:lstStyle/>
          <a:p>
            <a:r>
              <a:rPr kumimoji="1" lang="en-GB" altLang="zh-CN" sz="1400" dirty="0">
                <a:ln w="0"/>
                <a:solidFill>
                  <a:schemeClr val="accent1"/>
                </a:solidFill>
                <a:effectLst>
                  <a:outerShdw blurRad="38100" dist="25400" dir="5400000" algn="ctr" rotWithShape="0">
                    <a:srgbClr val="6E747A">
                      <a:alpha val="43000"/>
                    </a:srgbClr>
                  </a:outerShdw>
                </a:effectLst>
                <a:latin typeface="Arial" panose="020B0604020202090204" pitchFamily="34" charset="0"/>
                <a:cs typeface="Arial" panose="020B0604020202090204" pitchFamily="34" charset="0"/>
              </a:rPr>
              <a:t>Record the action potentials of biological brain neurons</a:t>
            </a:r>
            <a:endParaRPr kumimoji="1" lang="zh-CN" altLang="en-US" sz="1400" dirty="0">
              <a:ln w="0"/>
              <a:solidFill>
                <a:schemeClr val="accent1"/>
              </a:solidFill>
              <a:effectLst>
                <a:outerShdw blurRad="38100" dist="25400" dir="5400000" algn="ctr" rotWithShape="0">
                  <a:srgbClr val="6E747A">
                    <a:alpha val="43000"/>
                  </a:srgbClr>
                </a:outerShdw>
              </a:effectLst>
              <a:latin typeface="Arial" panose="020B0604020202090204" pitchFamily="34" charset="0"/>
              <a:cs typeface="Arial" panose="020B0604020202090204" pitchFamily="34" charset="0"/>
            </a:endParaRPr>
          </a:p>
        </p:txBody>
      </p:sp>
      <p:cxnSp>
        <p:nvCxnSpPr>
          <p:cNvPr id="14" name="直线箭头连接符 13"/>
          <p:cNvCxnSpPr>
            <a:stCxn id="8" idx="2"/>
            <a:endCxn id="10" idx="0"/>
          </p:cNvCxnSpPr>
          <p:nvPr/>
        </p:nvCxnSpPr>
        <p:spPr>
          <a:xfrm>
            <a:off x="9653456" y="3421376"/>
            <a:ext cx="0" cy="620247"/>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40" name="文本框 39"/>
          <p:cNvSpPr txBox="1"/>
          <p:nvPr/>
        </p:nvSpPr>
        <p:spPr>
          <a:xfrm>
            <a:off x="3460241" y="6273241"/>
            <a:ext cx="643944" cy="229870"/>
          </a:xfrm>
          <a:prstGeom prst="rect">
            <a:avLst/>
          </a:prstGeom>
          <a:noFill/>
        </p:spPr>
        <p:txBody>
          <a:bodyPr wrap="square" rtlCol="0">
            <a:spAutoFit/>
          </a:bodyPr>
          <a:lstStyle/>
          <a:p>
            <a:pPr algn="ctr"/>
            <a:r>
              <a:rPr kumimoji="1" lang="en-US" altLang="zh-CN" sz="900" dirty="0">
                <a:latin typeface="Arial" panose="020B0604020202090204" pitchFamily="34" charset="0"/>
                <a:cs typeface="Arial" panose="020B0604020202090204" pitchFamily="34" charset="0"/>
              </a:rPr>
              <a:t>[2]</a:t>
            </a:r>
            <a:endParaRPr kumimoji="1" lang="zh-CN" altLang="en-US" sz="900" dirty="0">
              <a:latin typeface="Arial" panose="020B0604020202090204" pitchFamily="34" charset="0"/>
              <a:cs typeface="Arial" panose="020B0604020202090204" pitchFamily="34" charset="0"/>
            </a:endParaRPr>
          </a:p>
        </p:txBody>
      </p:sp>
      <p:sp>
        <p:nvSpPr>
          <p:cNvPr id="17" name="矩形 16"/>
          <p:cNvSpPr/>
          <p:nvPr/>
        </p:nvSpPr>
        <p:spPr>
          <a:xfrm>
            <a:off x="7662908" y="4878703"/>
            <a:ext cx="4202246" cy="1323439"/>
          </a:xfrm>
          <a:prstGeom prst="rect">
            <a:avLst/>
          </a:prstGeom>
        </p:spPr>
        <p:txBody>
          <a:bodyPr wrap="square">
            <a:spAutoFit/>
          </a:bodyPr>
          <a:lstStyle/>
          <a:p>
            <a:r>
              <a:rPr lang="en-GB" altLang="zh-CN" sz="1600" dirty="0">
                <a:latin typeface="Arial" panose="020B0604020202090204" pitchFamily="34" charset="0"/>
                <a:cs typeface="Arial" panose="020B0604020202090204" pitchFamily="34" charset="0"/>
              </a:rPr>
              <a:t>In the future, brain-computer interface technology can be realized through in-vivo neuroscience research. And this is exactly what Musk's </a:t>
            </a:r>
            <a:r>
              <a:rPr lang="en-GB" altLang="zh-CN" sz="1600" dirty="0" err="1">
                <a:latin typeface="Arial" panose="020B0604020202090204" pitchFamily="34" charset="0"/>
                <a:cs typeface="Arial" panose="020B0604020202090204" pitchFamily="34" charset="0"/>
              </a:rPr>
              <a:t>neuralink</a:t>
            </a:r>
            <a:r>
              <a:rPr lang="en-GB" altLang="zh-CN" sz="1600" dirty="0">
                <a:latin typeface="Arial" panose="020B0604020202090204" pitchFamily="34" charset="0"/>
                <a:cs typeface="Arial" panose="020B0604020202090204" pitchFamily="34" charset="0"/>
              </a:rPr>
              <a:t> company is doing (https://</a:t>
            </a:r>
            <a:r>
              <a:rPr lang="en-GB" altLang="zh-CN" sz="1600" dirty="0" err="1">
                <a:latin typeface="Arial" panose="020B0604020202090204" pitchFamily="34" charset="0"/>
                <a:cs typeface="Arial" panose="020B0604020202090204" pitchFamily="34" charset="0"/>
              </a:rPr>
              <a:t>neuralink.com</a:t>
            </a:r>
            <a:r>
              <a:rPr lang="en-GB" altLang="zh-CN" sz="1600" dirty="0">
                <a:latin typeface="Arial" panose="020B0604020202090204" pitchFamily="34" charset="0"/>
                <a:cs typeface="Arial" panose="020B0604020202090204" pitchFamily="34" charset="0"/>
              </a:rPr>
              <a:t>).</a:t>
            </a:r>
            <a:endParaRPr lang="zh-CN" altLang="en-US" sz="1600" dirty="0">
              <a:latin typeface="Arial" panose="020B0604020202090204" pitchFamily="34" charset="0"/>
              <a:cs typeface="Arial" panose="020B0604020202090204" pitchFamily="34" charset="0"/>
            </a:endParaRPr>
          </a:p>
        </p:txBody>
      </p:sp>
      <p:sp>
        <p:nvSpPr>
          <p:cNvPr id="21" name="矩形 20"/>
          <p:cNvSpPr/>
          <p:nvPr/>
        </p:nvSpPr>
        <p:spPr>
          <a:xfrm>
            <a:off x="7662908" y="1876410"/>
            <a:ext cx="4112160" cy="830997"/>
          </a:xfrm>
          <a:prstGeom prst="rect">
            <a:avLst/>
          </a:prstGeom>
        </p:spPr>
        <p:txBody>
          <a:bodyPr wrap="square">
            <a:spAutoFit/>
          </a:bodyPr>
          <a:lstStyle/>
          <a:p>
            <a:r>
              <a:rPr kumimoji="1" lang="en-GB" altLang="zh-CN" sz="1600" dirty="0">
                <a:latin typeface="Arial" panose="020B0604020202090204" pitchFamily="34" charset="0"/>
                <a:cs typeface="Arial" panose="020B0604020202090204" pitchFamily="34" charset="0"/>
              </a:rPr>
              <a:t>The production of every behavior is completed by the collaborative work of different brain areas of the brain.</a:t>
            </a:r>
            <a:endParaRPr kumimoji="1" lang="zh-CN" altLang="en-US" sz="1600" dirty="0">
              <a:latin typeface="Arial" panose="020B0604020202090204" pitchFamily="34" charset="0"/>
              <a:cs typeface="Arial" panose="020B060402020209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latin typeface="Arial" panose="020B0604020202090204" pitchFamily="34" charset="0"/>
                <a:cs typeface="Arial" panose="020B0604020202090204" pitchFamily="34" charset="0"/>
              </a:rPr>
              <a:t>Part 2: Microelectrode Array—Utah Array </a:t>
            </a:r>
            <a:endParaRPr kumimoji="1" lang="zh-CN" altLang="en-US" dirty="0">
              <a:latin typeface="Arial" panose="020B0604020202090204" pitchFamily="34" charset="0"/>
              <a:cs typeface="Arial" panose="020B0604020202090204" pitchFamily="34" charset="0"/>
            </a:endParaRPr>
          </a:p>
        </p:txBody>
      </p:sp>
      <p:pic>
        <p:nvPicPr>
          <p:cNvPr id="4" name="图片 3" descr="犹他电极"/>
          <p:cNvPicPr/>
          <p:nvPr/>
        </p:nvPicPr>
        <p:blipFill>
          <a:blip r:embed="rId2"/>
          <a:stretch>
            <a:fillRect/>
          </a:stretch>
        </p:blipFill>
        <p:spPr>
          <a:xfrm>
            <a:off x="7736410" y="1758864"/>
            <a:ext cx="3717018" cy="2787651"/>
          </a:xfrm>
          <a:prstGeom prst="rect">
            <a:avLst/>
          </a:prstGeom>
        </p:spPr>
      </p:pic>
      <p:pic>
        <p:nvPicPr>
          <p:cNvPr id="5" name="内容占位符 4" descr="犹他电极显微"/>
          <p:cNvPicPr>
            <a:picLocks noGrp="1"/>
          </p:cNvPicPr>
          <p:nvPr>
            <p:ph idx="1"/>
          </p:nvPr>
        </p:nvPicPr>
        <p:blipFill>
          <a:blip r:embed="rId3"/>
          <a:stretch>
            <a:fillRect/>
          </a:stretch>
        </p:blipFill>
        <p:spPr>
          <a:xfrm>
            <a:off x="8029354" y="4840591"/>
            <a:ext cx="3517900" cy="1473200"/>
          </a:xfrm>
          <a:prstGeom prst="rect">
            <a:avLst/>
          </a:prstGeom>
        </p:spPr>
      </p:pic>
      <p:sp>
        <p:nvSpPr>
          <p:cNvPr id="6" name="文本框 5"/>
          <p:cNvSpPr txBox="1"/>
          <p:nvPr/>
        </p:nvSpPr>
        <p:spPr>
          <a:xfrm>
            <a:off x="9466332" y="6403041"/>
            <a:ext cx="643944" cy="229870"/>
          </a:xfrm>
          <a:prstGeom prst="rect">
            <a:avLst/>
          </a:prstGeom>
          <a:noFill/>
        </p:spPr>
        <p:txBody>
          <a:bodyPr wrap="square" rtlCol="0">
            <a:spAutoFit/>
          </a:bodyPr>
          <a:lstStyle/>
          <a:p>
            <a:pPr algn="ctr"/>
            <a:r>
              <a:rPr kumimoji="1" lang="en-US" altLang="zh-CN" sz="900" dirty="0">
                <a:latin typeface="Arial" panose="020B0604020202090204" pitchFamily="34" charset="0"/>
                <a:cs typeface="Arial" panose="020B0604020202090204" pitchFamily="34" charset="0"/>
              </a:rPr>
              <a:t>[4]</a:t>
            </a:r>
            <a:endParaRPr kumimoji="1" lang="zh-CN" altLang="en-US" sz="900" dirty="0">
              <a:latin typeface="Arial" panose="020B0604020202090204" pitchFamily="34" charset="0"/>
              <a:cs typeface="Arial" panose="020B0604020202090204" pitchFamily="34" charset="0"/>
            </a:endParaRPr>
          </a:p>
        </p:txBody>
      </p:sp>
      <p:sp>
        <p:nvSpPr>
          <p:cNvPr id="7" name="矩形 6"/>
          <p:cNvSpPr/>
          <p:nvPr/>
        </p:nvSpPr>
        <p:spPr>
          <a:xfrm>
            <a:off x="481779" y="2103932"/>
            <a:ext cx="8316595" cy="398780"/>
          </a:xfrm>
          <a:prstGeom prst="rect">
            <a:avLst/>
          </a:prstGeom>
        </p:spPr>
        <p:txBody>
          <a:bodyPr wrap="none">
            <a:spAutoFit/>
          </a:bodyPr>
          <a:lstStyle/>
          <a:p>
            <a:r>
              <a:rPr lang="en-US" altLang="zh-CN" sz="2000" b="1" i="1" kern="100" dirty="0">
                <a:latin typeface="Arial Bold Italic" panose="020B0604020202090204" charset="0"/>
                <a:ea typeface="宋体" panose="02010600030101010101" pitchFamily="2" charset="-122"/>
                <a:cs typeface="Arial Bold Italic" panose="020B0604020202090204" charset="0"/>
              </a:rPr>
              <a:t>Utah Array—</a:t>
            </a:r>
            <a:r>
              <a:rPr lang="en-GB" altLang="zh-CN" sz="2000" b="1" i="1" kern="100" dirty="0">
                <a:latin typeface="Arial Bold Italic" panose="020B0604020202090204" charset="0"/>
                <a:ea typeface="宋体" panose="02010600030101010101" pitchFamily="2" charset="-122"/>
                <a:cs typeface="Arial Bold Italic" panose="020B0604020202090204" charset="0"/>
              </a:rPr>
              <a:t>A technique used in the past to acquire neural signals</a:t>
            </a:r>
            <a:r>
              <a:rPr lang="zh-CN" altLang="zh-CN" sz="2000" b="1" i="1" dirty="0">
                <a:effectLst/>
                <a:latin typeface="Arial Bold Italic" panose="020B0604020202090204" charset="0"/>
                <a:cs typeface="Arial Bold Italic" panose="020B0604020202090204" charset="0"/>
              </a:rPr>
              <a:t> </a:t>
            </a:r>
            <a:endParaRPr lang="zh-CN" altLang="en-US" sz="2000" b="1" i="1" dirty="0">
              <a:latin typeface="Arial Bold Italic" panose="020B0604020202090204" charset="0"/>
              <a:cs typeface="Arial Bold Italic" panose="020B0604020202090204" charset="0"/>
            </a:endParaRPr>
          </a:p>
        </p:txBody>
      </p:sp>
      <p:sp>
        <p:nvSpPr>
          <p:cNvPr id="8" name="矩形 7"/>
          <p:cNvSpPr/>
          <p:nvPr/>
        </p:nvSpPr>
        <p:spPr>
          <a:xfrm>
            <a:off x="481779" y="2995509"/>
            <a:ext cx="8778131" cy="1845310"/>
          </a:xfrm>
          <a:prstGeom prst="rect">
            <a:avLst/>
          </a:prstGeom>
        </p:spPr>
        <p:txBody>
          <a:bodyPr wrap="square">
            <a:spAutoFit/>
          </a:bodyPr>
          <a:lstStyle/>
          <a:p>
            <a:r>
              <a:rPr lang="en-GB" altLang="zh-CN" b="1" dirty="0">
                <a:solidFill>
                  <a:srgbClr val="000000"/>
                </a:solidFill>
                <a:latin typeface="Arial Bold" panose="020B0604020202090204" charset="0"/>
                <a:cs typeface="Arial Bold" panose="020B0604020202090204" charset="0"/>
              </a:rPr>
              <a:t>Characteristic</a:t>
            </a:r>
            <a:r>
              <a:rPr lang="zh-CN" altLang="en-US" b="1" dirty="0">
                <a:solidFill>
                  <a:srgbClr val="000000"/>
                </a:solidFill>
                <a:latin typeface="Arial Bold" panose="020B0604020202090204" charset="0"/>
                <a:cs typeface="Arial Bold" panose="020B0604020202090204" charset="0"/>
              </a:rPr>
              <a:t>：</a:t>
            </a:r>
            <a:endParaRPr lang="en-US" altLang="zh-CN" dirty="0">
              <a:solidFill>
                <a:srgbClr val="000000"/>
              </a:solidFill>
              <a:latin typeface="Arial" panose="020B0604020202090204" pitchFamily="34" charset="0"/>
              <a:cs typeface="Arial" panose="020B0604020202090204" pitchFamily="34" charset="0"/>
            </a:endParaRPr>
          </a:p>
          <a:p>
            <a:pPr marL="285750" indent="-285750">
              <a:lnSpc>
                <a:spcPct val="200000"/>
              </a:lnSpc>
              <a:buFont typeface="Arial" panose="020B0604020202090204" pitchFamily="34" charset="0"/>
              <a:buChar char="•"/>
            </a:pPr>
            <a:r>
              <a:rPr lang="en-GB" altLang="zh-CN" sz="1600" dirty="0">
                <a:latin typeface="Arial" panose="020B0604020202090204" pitchFamily="34" charset="0"/>
                <a:cs typeface="Arial" panose="020B0604020202090204" pitchFamily="34" charset="0"/>
              </a:rPr>
              <a:t>The electrode length is about 1.0mm or 1.5mm</a:t>
            </a:r>
          </a:p>
          <a:p>
            <a:pPr marL="285750" indent="-285750">
              <a:lnSpc>
                <a:spcPct val="200000"/>
              </a:lnSpc>
              <a:buFont typeface="Arial" panose="020B0604020202090204" pitchFamily="34" charset="0"/>
              <a:buChar char="•"/>
            </a:pPr>
            <a:r>
              <a:rPr lang="en-GB" altLang="zh-CN" sz="1600" dirty="0">
                <a:latin typeface="Arial" panose="020B0604020202090204" pitchFamily="34" charset="0"/>
                <a:cs typeface="Arial" panose="020B0604020202090204" pitchFamily="34" charset="0"/>
              </a:rPr>
              <a:t>Use silicon as electrode base material</a:t>
            </a:r>
          </a:p>
          <a:p>
            <a:pPr marL="285750" indent="-285750">
              <a:lnSpc>
                <a:spcPct val="200000"/>
              </a:lnSpc>
              <a:buFont typeface="Arial" panose="020B0604020202090204" pitchFamily="34" charset="0"/>
              <a:buChar char="•"/>
            </a:pPr>
            <a:r>
              <a:rPr lang="en-GB" altLang="zh-CN" sz="1600" dirty="0">
                <a:latin typeface="Arial" panose="020B0604020202090204" pitchFamily="34" charset="0"/>
                <a:cs typeface="Arial" panose="020B0604020202090204" pitchFamily="34" charset="0"/>
              </a:rPr>
              <a:t>The size of the base is 4mm*4mm, and nearly 100 electrodes are arranged</a:t>
            </a:r>
          </a:p>
        </p:txBody>
      </p:sp>
      <p:sp>
        <p:nvSpPr>
          <p:cNvPr id="9" name="矩形 8"/>
          <p:cNvSpPr/>
          <p:nvPr/>
        </p:nvSpPr>
        <p:spPr>
          <a:xfrm>
            <a:off x="481779" y="4838574"/>
            <a:ext cx="5614222" cy="1245235"/>
          </a:xfrm>
          <a:prstGeom prst="rect">
            <a:avLst/>
          </a:prstGeom>
        </p:spPr>
        <p:txBody>
          <a:bodyPr wrap="square">
            <a:spAutoFit/>
          </a:bodyPr>
          <a:lstStyle/>
          <a:p>
            <a:pPr>
              <a:lnSpc>
                <a:spcPct val="150000"/>
              </a:lnSpc>
            </a:pPr>
            <a:r>
              <a:rPr lang="en-GB" altLang="zh-CN" b="1" dirty="0">
                <a:solidFill>
                  <a:srgbClr val="000000"/>
                </a:solidFill>
                <a:latin typeface="Arial Bold" panose="020B0604020202090204" charset="0"/>
                <a:cs typeface="Arial Bold" panose="020B0604020202090204" charset="0"/>
              </a:rPr>
              <a:t>Defect:</a:t>
            </a:r>
            <a:endParaRPr lang="en-GB" altLang="zh-CN" dirty="0">
              <a:solidFill>
                <a:srgbClr val="000000"/>
              </a:solidFill>
              <a:latin typeface="Arial" panose="020B0604020202090204" pitchFamily="34" charset="0"/>
              <a:cs typeface="Arial" panose="020B0604020202090204" pitchFamily="34" charset="0"/>
            </a:endParaRPr>
          </a:p>
          <a:p>
            <a:pPr>
              <a:lnSpc>
                <a:spcPct val="150000"/>
              </a:lnSpc>
            </a:pPr>
            <a:r>
              <a:rPr lang="en-GB" altLang="zh-CN" sz="1600" dirty="0">
                <a:latin typeface="Arial" panose="020B0604020202090204" pitchFamily="34" charset="0"/>
                <a:cs typeface="Arial" panose="020B0604020202090204" pitchFamily="34" charset="0"/>
              </a:rPr>
              <a:t>Compared with </a:t>
            </a:r>
            <a:r>
              <a:rPr lang="en-GB" altLang="zh-CN" sz="1600" dirty="0" err="1">
                <a:latin typeface="Arial" panose="020B0604020202090204" pitchFamily="34" charset="0"/>
                <a:cs typeface="Arial" panose="020B0604020202090204" pitchFamily="34" charset="0"/>
              </a:rPr>
              <a:t>Neuropixels</a:t>
            </a:r>
            <a:r>
              <a:rPr lang="en-GB" altLang="zh-CN" sz="1600" dirty="0">
                <a:latin typeface="Arial" panose="020B0604020202090204" pitchFamily="34" charset="0"/>
                <a:cs typeface="Arial" panose="020B0604020202090204" pitchFamily="34" charset="0"/>
              </a:rPr>
              <a:t>, relatively small electrodes limit the Utah Array to collect more action potential signals.</a:t>
            </a:r>
            <a:endParaRPr lang="zh-CN" altLang="en-US" sz="1600" dirty="0">
              <a:latin typeface="Arial" panose="020B0604020202090204" pitchFamily="34" charset="0"/>
              <a:cs typeface="Arial" panose="020B0604020202090204" pitchFamily="34" charset="0"/>
            </a:endParaRPr>
          </a:p>
        </p:txBody>
      </p:sp>
      <p:sp>
        <p:nvSpPr>
          <p:cNvPr id="10" name="文本框 9"/>
          <p:cNvSpPr txBox="1"/>
          <p:nvPr/>
        </p:nvSpPr>
        <p:spPr>
          <a:xfrm>
            <a:off x="9466332" y="4432203"/>
            <a:ext cx="643944" cy="229870"/>
          </a:xfrm>
          <a:prstGeom prst="rect">
            <a:avLst/>
          </a:prstGeom>
          <a:noFill/>
        </p:spPr>
        <p:txBody>
          <a:bodyPr wrap="square" rtlCol="0">
            <a:spAutoFit/>
          </a:bodyPr>
          <a:lstStyle/>
          <a:p>
            <a:pPr algn="ctr"/>
            <a:r>
              <a:rPr kumimoji="1" lang="en-US" altLang="zh-CN" sz="900" dirty="0">
                <a:latin typeface="Arial" panose="020B0604020202090204" pitchFamily="34" charset="0"/>
                <a:cs typeface="Arial" panose="020B0604020202090204" pitchFamily="34" charset="0"/>
              </a:rPr>
              <a:t>[3]</a:t>
            </a:r>
            <a:endParaRPr kumimoji="1" lang="zh-CN" altLang="en-US" sz="900" dirty="0">
              <a:latin typeface="Arial" panose="020B0604020202090204" pitchFamily="34" charset="0"/>
              <a:cs typeface="Arial" panose="020B060402020209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dirty="0">
                <a:latin typeface="Arial" panose="020B0604020202090204" pitchFamily="34" charset="0"/>
                <a:cs typeface="Arial" panose="020B0604020202090204" pitchFamily="34" charset="0"/>
              </a:rPr>
              <a:t>Part 3: </a:t>
            </a:r>
            <a:r>
              <a:rPr kumimoji="1" lang="en-US" altLang="zh-CN" sz="3600" dirty="0" err="1">
                <a:latin typeface="Arial" panose="020B0604020202090204" pitchFamily="34" charset="0"/>
                <a:cs typeface="Arial" panose="020B0604020202090204" pitchFamily="34" charset="0"/>
              </a:rPr>
              <a:t>Neuropixels</a:t>
            </a:r>
            <a:endParaRPr kumimoji="1" lang="zh-CN" altLang="en-US" sz="3600" dirty="0"/>
          </a:p>
        </p:txBody>
      </p:sp>
      <p:pic>
        <p:nvPicPr>
          <p:cNvPr id="6" name="图片 5" descr="图片包含 游戏机, 刀, 空气&#10;&#10;描述已自动生成"/>
          <p:cNvPicPr/>
          <p:nvPr/>
        </p:nvPicPr>
        <p:blipFill>
          <a:blip r:embed="rId2"/>
          <a:stretch>
            <a:fillRect/>
          </a:stretch>
        </p:blipFill>
        <p:spPr>
          <a:xfrm>
            <a:off x="5541083" y="2241888"/>
            <a:ext cx="6650917" cy="4457700"/>
          </a:xfrm>
          <a:prstGeom prst="rect">
            <a:avLst/>
          </a:prstGeom>
        </p:spPr>
      </p:pic>
      <p:sp>
        <p:nvSpPr>
          <p:cNvPr id="7" name="矩形 6"/>
          <p:cNvSpPr/>
          <p:nvPr/>
        </p:nvSpPr>
        <p:spPr>
          <a:xfrm>
            <a:off x="511352" y="2241888"/>
            <a:ext cx="7046735" cy="3161030"/>
          </a:xfrm>
          <a:prstGeom prst="rect">
            <a:avLst/>
          </a:prstGeom>
        </p:spPr>
        <p:txBody>
          <a:bodyPr wrap="square">
            <a:spAutoFit/>
          </a:bodyPr>
          <a:lstStyle/>
          <a:p>
            <a:pPr>
              <a:lnSpc>
                <a:spcPct val="150000"/>
              </a:lnSpc>
            </a:pPr>
            <a:r>
              <a:rPr kumimoji="1" lang="en-US" altLang="zh-CN" sz="2500" b="1" i="1" dirty="0">
                <a:latin typeface="Arial Bold Italic" panose="020B0604020202090204" charset="0"/>
                <a:cs typeface="Arial Bold Italic" panose="020B0604020202090204" charset="0"/>
              </a:rPr>
              <a:t>What is </a:t>
            </a:r>
            <a:r>
              <a:rPr kumimoji="1" lang="en-US" altLang="zh-CN" sz="2500" b="1" i="1" dirty="0" err="1">
                <a:latin typeface="Arial Bold Italic" panose="020B0604020202090204" charset="0"/>
                <a:cs typeface="Arial Bold Italic" panose="020B0604020202090204" charset="0"/>
              </a:rPr>
              <a:t>Neuropixels</a:t>
            </a:r>
            <a:r>
              <a:rPr kumimoji="1" lang="en-US" altLang="zh-CN" sz="2500" b="1" i="1" dirty="0">
                <a:latin typeface="Arial Bold Italic" panose="020B0604020202090204" charset="0"/>
                <a:cs typeface="Arial Bold Italic" panose="020B0604020202090204" charset="0"/>
              </a:rPr>
              <a:t>: </a:t>
            </a:r>
            <a:endParaRPr kumimoji="1" lang="en-US" altLang="zh-CN" b="1" dirty="0">
              <a:latin typeface="Arial Regular" panose="020B0604020202090204" charset="0"/>
              <a:cs typeface="Arial Regular" panose="020B0604020202090204" charset="0"/>
            </a:endParaRPr>
          </a:p>
          <a:p>
            <a:pPr>
              <a:lnSpc>
                <a:spcPct val="150000"/>
              </a:lnSpc>
            </a:pPr>
            <a:r>
              <a:rPr lang="zh-CN" altLang="en-US" dirty="0">
                <a:latin typeface="Arial Regular" panose="020B0604020202090204" charset="0"/>
                <a:cs typeface="Arial Regular" panose="020B0604020202090204" charset="0"/>
              </a:rPr>
              <a:t>It is a fully integrated silicon CMOS digital neural probe with a chip design for signal conditioning and digitization. The activity of a large number of neurons can be detected from multiple brain regions with higher fidelity and less difficulty. </a:t>
            </a:r>
            <a:r>
              <a:rPr lang="en-US" altLang="zh-CN" dirty="0">
                <a:latin typeface="Arial Regular" panose="020B0604020202090204" charset="0"/>
                <a:cs typeface="Arial Regular" panose="020B0604020202090204" charset="0"/>
              </a:rPr>
              <a:t>P</a:t>
            </a:r>
            <a:r>
              <a:rPr lang="zh-CN" altLang="en-US" dirty="0">
                <a:latin typeface="Arial Regular" panose="020B0604020202090204" charset="0"/>
                <a:cs typeface="Arial Regular" panose="020B0604020202090204" charset="0"/>
              </a:rPr>
              <a:t>robes can perform long-term monitoring and intensive sampling of single cell activity and larger neuron populations in awake and anesthetized animals.</a:t>
            </a:r>
          </a:p>
        </p:txBody>
      </p:sp>
      <p:sp>
        <p:nvSpPr>
          <p:cNvPr id="9" name="文本框 8"/>
          <p:cNvSpPr txBox="1"/>
          <p:nvPr/>
        </p:nvSpPr>
        <p:spPr>
          <a:xfrm>
            <a:off x="9210300" y="6422589"/>
            <a:ext cx="643944" cy="229870"/>
          </a:xfrm>
          <a:prstGeom prst="rect">
            <a:avLst/>
          </a:prstGeom>
          <a:noFill/>
        </p:spPr>
        <p:txBody>
          <a:bodyPr wrap="square" rtlCol="0">
            <a:spAutoFit/>
          </a:bodyPr>
          <a:lstStyle/>
          <a:p>
            <a:pPr algn="ctr"/>
            <a:r>
              <a:rPr kumimoji="1" lang="en-US" altLang="zh-CN" sz="900" dirty="0">
                <a:latin typeface="Arial" panose="020B0604020202090204" pitchFamily="34" charset="0"/>
                <a:cs typeface="Arial" panose="020B0604020202090204" pitchFamily="34" charset="0"/>
              </a:rPr>
              <a:t>[5]</a:t>
            </a:r>
            <a:endParaRPr kumimoji="1" lang="zh-CN" altLang="en-US" sz="900" dirty="0">
              <a:latin typeface="Arial" panose="020B0604020202090204" pitchFamily="34" charset="0"/>
              <a:cs typeface="Arial" panose="020B060402020209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p:cNvSpPr>
            <a:spLocks noGrp="1" noRot="1" noChangeAspect="1" noMove="1" noResize="1" noEditPoints="1" noAdjustHandles="1" noChangeArrowheads="1" noChangeShapeType="1" noTextEdit="1"/>
          </p:cNvSpPr>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841247" y="978619"/>
            <a:ext cx="3410712" cy="1106424"/>
          </a:xfrm>
        </p:spPr>
        <p:txBody>
          <a:bodyPr vert="horz" lIns="91440" tIns="45720" rIns="91440" bIns="45720" rtlCol="0" anchor="ctr">
            <a:normAutofit/>
          </a:bodyPr>
          <a:lstStyle/>
          <a:p>
            <a:pPr>
              <a:lnSpc>
                <a:spcPct val="90000"/>
              </a:lnSpc>
            </a:pPr>
            <a:r>
              <a:rPr kumimoji="1" lang="en-US" altLang="zh-CN" sz="2800" i="1" dirty="0" err="1">
                <a:latin typeface="Arial Bold Italic" panose="020B0604020202090204" charset="0"/>
                <a:cs typeface="Arial Bold Italic" panose="020B0604020202090204" charset="0"/>
                <a:sym typeface="+mn-ea"/>
              </a:rPr>
              <a:t>Neuropixels</a:t>
            </a:r>
            <a:endParaRPr kumimoji="1" lang="en-US" altLang="zh-CN" sz="2800" i="1" dirty="0">
              <a:latin typeface="Arial Bold Italic" panose="020B0604020202090204" charset="0"/>
              <a:cs typeface="Arial Bold Italic" panose="020B0604020202090204" charset="0"/>
            </a:endParaRPr>
          </a:p>
        </p:txBody>
      </p:sp>
      <p:sp>
        <p:nvSpPr>
          <p:cNvPr id="28" name="Rectangle 27"/>
          <p:cNvSpPr>
            <a:spLocks noGrp="1" noRot="1" noChangeAspect="1" noMove="1" noResize="1" noEditPoints="1" noAdjustHandles="1" noChangeArrowheads="1" noChangeShapeType="1" noTextEdit="1"/>
          </p:cNvSpPr>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a:spLocks noGrp="1" noRot="1" noChangeAspect="1" noMove="1" noResize="1" noEditPoints="1" noAdjustHandles="1" noChangeArrowheads="1" noChangeShapeType="1" noTextEdit="1"/>
          </p:cNvSpPr>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矩形 3"/>
          <p:cNvSpPr/>
          <p:nvPr/>
        </p:nvSpPr>
        <p:spPr>
          <a:xfrm>
            <a:off x="841248" y="2252870"/>
            <a:ext cx="3412219" cy="3560251"/>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90204" pitchFamily="34" charset="0"/>
              <a:buChar char="•"/>
            </a:pPr>
            <a:r>
              <a:rPr lang="en-US" altLang="zh-CN" sz="1700" dirty="0">
                <a:latin typeface="Arial" panose="020B0604020202090204" pitchFamily="34" charset="0"/>
                <a:cs typeface="Arial" panose="020B0604020202090204" pitchFamily="34" charset="0"/>
              </a:rPr>
              <a:t>The probe has 960 recording sites.</a:t>
            </a:r>
          </a:p>
          <a:p>
            <a:pPr indent="-228600">
              <a:lnSpc>
                <a:spcPct val="110000"/>
              </a:lnSpc>
              <a:spcAft>
                <a:spcPts val="600"/>
              </a:spcAft>
              <a:buFont typeface="Arial" panose="020B0604020202090204" pitchFamily="34" charset="0"/>
              <a:buChar char="•"/>
            </a:pPr>
            <a:r>
              <a:rPr lang="en-US" altLang="zh-CN" sz="1700" dirty="0">
                <a:latin typeface="Arial" panose="020B0604020202090204" pitchFamily="34" charset="0"/>
                <a:cs typeface="Arial" panose="020B0604020202090204" pitchFamily="34" charset="0"/>
              </a:rPr>
              <a:t>The probe is 10mm long (roughly the size of a mouse or rat brain), with a cross-sectional width of 70×20μm, covering 100 recording points per millimeter.</a:t>
            </a:r>
          </a:p>
        </p:txBody>
      </p:sp>
      <p:pic>
        <p:nvPicPr>
          <p:cNvPr id="5" name="图片 4" descr="图示&#10;&#10;描述已自动生成"/>
          <p:cNvPicPr/>
          <p:nvPr/>
        </p:nvPicPr>
        <p:blipFill>
          <a:blip r:embed="rId2"/>
          <a:stretch>
            <a:fillRect/>
          </a:stretch>
        </p:blipFill>
        <p:spPr>
          <a:xfrm>
            <a:off x="5541361" y="630936"/>
            <a:ext cx="5815390" cy="5495544"/>
          </a:xfrm>
          <a:prstGeom prst="rect">
            <a:avLst/>
          </a:prstGeom>
        </p:spPr>
      </p:pic>
      <p:sp>
        <p:nvSpPr>
          <p:cNvPr id="16" name="文本框 15"/>
          <p:cNvSpPr txBox="1"/>
          <p:nvPr/>
        </p:nvSpPr>
        <p:spPr>
          <a:xfrm>
            <a:off x="8127084" y="6126480"/>
            <a:ext cx="643944" cy="276999"/>
          </a:xfrm>
          <a:prstGeom prst="rect">
            <a:avLst/>
          </a:prstGeom>
          <a:noFill/>
        </p:spPr>
        <p:txBody>
          <a:bodyPr wrap="square" rtlCol="0">
            <a:spAutoFit/>
          </a:bodyPr>
          <a:lstStyle/>
          <a:p>
            <a:pPr algn="ctr"/>
            <a:r>
              <a:rPr kumimoji="1" lang="en-US" altLang="zh-CN" sz="1200" dirty="0">
                <a:latin typeface="Arial" panose="020B0604020202090204" pitchFamily="34" charset="0"/>
                <a:cs typeface="Arial" panose="020B0604020202090204" pitchFamily="34" charset="0"/>
              </a:rPr>
              <a:t>[6]</a:t>
            </a:r>
            <a:endParaRPr kumimoji="1" lang="zh-CN" altLang="en-US" sz="1200" dirty="0">
              <a:latin typeface="Arial" panose="020B0604020202090204" pitchFamily="34" charset="0"/>
              <a:cs typeface="Arial" panose="020B060402020209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GB" altLang="zh-CN" sz="3600" dirty="0">
                <a:latin typeface="Arial" panose="020B0604020202090204" pitchFamily="34" charset="0"/>
                <a:cs typeface="Arial" panose="020B0604020202090204" pitchFamily="34" charset="0"/>
              </a:rPr>
              <a:t>Hardware and software support</a:t>
            </a:r>
            <a:endParaRPr kumimoji="1" lang="zh-CN" altLang="en-US" sz="3600" dirty="0">
              <a:latin typeface="Arial" panose="020B0604020202090204" pitchFamily="34" charset="0"/>
              <a:cs typeface="Arial" panose="020B0604020202090204" pitchFamily="34" charset="0"/>
            </a:endParaRPr>
          </a:p>
        </p:txBody>
      </p:sp>
      <p:sp>
        <p:nvSpPr>
          <p:cNvPr id="4" name="矩形 3"/>
          <p:cNvSpPr/>
          <p:nvPr/>
        </p:nvSpPr>
        <p:spPr>
          <a:xfrm>
            <a:off x="499745" y="2374315"/>
            <a:ext cx="7095744" cy="646331"/>
          </a:xfrm>
          <a:prstGeom prst="rect">
            <a:avLst/>
          </a:prstGeom>
        </p:spPr>
        <p:txBody>
          <a:bodyPr wrap="square">
            <a:spAutoFit/>
          </a:bodyPr>
          <a:lstStyle/>
          <a:p>
            <a:r>
              <a:rPr lang="zh-CN" altLang="en-US" dirty="0">
                <a:latin typeface="Arial" panose="020B0604020202090204" pitchFamily="34" charset="0"/>
                <a:cs typeface="Arial" panose="020B0604020202090204" pitchFamily="34" charset="0"/>
              </a:rPr>
              <a:t>The control system consists of three parts: </a:t>
            </a:r>
            <a:r>
              <a:rPr lang="en-GB" altLang="zh-CN" dirty="0">
                <a:latin typeface="Arial" panose="020B0604020202090204" pitchFamily="34" charset="0"/>
                <a:cs typeface="Arial" panose="020B0604020202090204" pitchFamily="34" charset="0"/>
              </a:rPr>
              <a:t>a </a:t>
            </a:r>
            <a:r>
              <a:rPr lang="en-GB" altLang="zh-CN" dirty="0" err="1">
                <a:latin typeface="Arial" panose="020B0604020202090204" pitchFamily="34" charset="0"/>
                <a:cs typeface="Arial" panose="020B0604020202090204" pitchFamily="34" charset="0"/>
              </a:rPr>
              <a:t>headstage</a:t>
            </a:r>
            <a:r>
              <a:rPr lang="en-GB" altLang="zh-CN" dirty="0">
                <a:latin typeface="Arial" panose="020B0604020202090204" pitchFamily="34" charset="0"/>
                <a:cs typeface="Arial" panose="020B0604020202090204" pitchFamily="34" charset="0"/>
              </a:rPr>
              <a:t>, an interface cable and a PXIe acquisition module</a:t>
            </a:r>
            <a:r>
              <a:rPr lang="en-US" altLang="zh-CN" dirty="0">
                <a:latin typeface="Arial" panose="020B0604020202090204" pitchFamily="34" charset="0"/>
                <a:cs typeface="Arial" panose="020B0604020202090204" pitchFamily="34" charset="0"/>
              </a:rPr>
              <a:t>.</a:t>
            </a:r>
            <a:endParaRPr lang="zh-CN" altLang="en-US" dirty="0">
              <a:latin typeface="Arial" panose="020B0604020202090204" pitchFamily="34" charset="0"/>
              <a:cs typeface="Arial" panose="020B0604020202090204" pitchFamily="34" charset="0"/>
            </a:endParaRPr>
          </a:p>
        </p:txBody>
      </p:sp>
      <p:pic>
        <p:nvPicPr>
          <p:cNvPr id="5" name="图片 4" descr="电子零件&#10;&#10;中度可信度描述已自动生成"/>
          <p:cNvPicPr/>
          <p:nvPr/>
        </p:nvPicPr>
        <p:blipFill>
          <a:blip r:embed="rId2"/>
          <a:stretch>
            <a:fillRect/>
          </a:stretch>
        </p:blipFill>
        <p:spPr>
          <a:xfrm>
            <a:off x="6404292" y="3124200"/>
            <a:ext cx="4879404" cy="3451996"/>
          </a:xfrm>
          <a:prstGeom prst="rect">
            <a:avLst/>
          </a:prstGeom>
        </p:spPr>
      </p:pic>
      <p:sp>
        <p:nvSpPr>
          <p:cNvPr id="6" name="文本框 5"/>
          <p:cNvSpPr txBox="1"/>
          <p:nvPr/>
        </p:nvSpPr>
        <p:spPr>
          <a:xfrm>
            <a:off x="8522022" y="6541250"/>
            <a:ext cx="643944" cy="276999"/>
          </a:xfrm>
          <a:prstGeom prst="rect">
            <a:avLst/>
          </a:prstGeom>
          <a:noFill/>
        </p:spPr>
        <p:txBody>
          <a:bodyPr wrap="square" rtlCol="0">
            <a:spAutoFit/>
          </a:bodyPr>
          <a:lstStyle/>
          <a:p>
            <a:pPr algn="ctr"/>
            <a:r>
              <a:rPr kumimoji="1" lang="en-US" altLang="zh-CN" sz="1200" dirty="0">
                <a:latin typeface="Arial" panose="020B0604020202090204" pitchFamily="34" charset="0"/>
                <a:cs typeface="Arial" panose="020B0604020202090204" pitchFamily="34" charset="0"/>
              </a:rPr>
              <a:t>[7]</a:t>
            </a:r>
            <a:endParaRPr kumimoji="1" lang="zh-CN" altLang="en-US" sz="1200" dirty="0">
              <a:latin typeface="Arial" panose="020B0604020202090204" pitchFamily="34" charset="0"/>
              <a:cs typeface="Arial" panose="020B0604020202090204" pitchFamily="34" charset="0"/>
            </a:endParaRPr>
          </a:p>
        </p:txBody>
      </p:sp>
      <p:sp>
        <p:nvSpPr>
          <p:cNvPr id="7" name="矩形 6"/>
          <p:cNvSpPr/>
          <p:nvPr/>
        </p:nvSpPr>
        <p:spPr>
          <a:xfrm>
            <a:off x="414528" y="3882196"/>
            <a:ext cx="6150234" cy="1200329"/>
          </a:xfrm>
          <a:prstGeom prst="rect">
            <a:avLst/>
          </a:prstGeom>
        </p:spPr>
        <p:txBody>
          <a:bodyPr wrap="square">
            <a:spAutoFit/>
          </a:bodyPr>
          <a:lstStyle/>
          <a:p>
            <a:r>
              <a:rPr lang="en-GB" altLang="zh-CN" b="1" dirty="0" err="1">
                <a:latin typeface="Arial" panose="020B0604020202090204" pitchFamily="34" charset="0"/>
                <a:cs typeface="Arial" panose="020B0604020202090204" pitchFamily="34" charset="0"/>
              </a:rPr>
              <a:t>Headstage</a:t>
            </a:r>
            <a:endParaRPr lang="en-US" altLang="zh-CN" b="1" dirty="0">
              <a:latin typeface="Arial" panose="020B0604020202090204" pitchFamily="34" charset="0"/>
              <a:cs typeface="Arial" panose="020B0604020202090204" pitchFamily="34" charset="0"/>
            </a:endParaRPr>
          </a:p>
          <a:p>
            <a:r>
              <a:rPr lang="en-GB" altLang="zh-CN" dirty="0">
                <a:latin typeface="Arial" panose="020B0604020202090204" pitchFamily="34" charset="0"/>
                <a:cs typeface="Arial" panose="020B0604020202090204" pitchFamily="34" charset="0"/>
              </a:rPr>
              <a:t>It’s important for power supply to the probe, probe configuration and bi-directional data communication.</a:t>
            </a:r>
            <a:endParaRPr lang="en-GB" altLang="zh-CN" b="1" dirty="0">
              <a:latin typeface="Arial" panose="020B0604020202090204" pitchFamily="34" charset="0"/>
              <a:cs typeface="Arial" panose="020B0604020202090204" pitchFamily="34" charset="0"/>
            </a:endParaRPr>
          </a:p>
          <a:p>
            <a:endParaRPr lang="zh-CN" altLang="en-US" dirty="0">
              <a:latin typeface="Arial" panose="020B0604020202090204" pitchFamily="34" charset="0"/>
              <a:cs typeface="Arial" panose="020B060402020209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GB" altLang="zh-CN" sz="3600" dirty="0">
                <a:latin typeface="Arial" panose="020B0604020202090204" pitchFamily="34" charset="0"/>
                <a:cs typeface="Arial" panose="020B0604020202090204" pitchFamily="34" charset="0"/>
              </a:rPr>
              <a:t>Hardware and software support</a:t>
            </a:r>
            <a:endParaRPr kumimoji="1" lang="zh-CN" altLang="en-US" sz="3600" dirty="0"/>
          </a:p>
        </p:txBody>
      </p:sp>
      <p:pic>
        <p:nvPicPr>
          <p:cNvPr id="4" name="图片 3" descr="图片包含 桌子, 小, 电缆, 电话&#10;&#10;描述已自动生成"/>
          <p:cNvPicPr/>
          <p:nvPr/>
        </p:nvPicPr>
        <p:blipFill>
          <a:blip r:embed="rId2"/>
          <a:stretch>
            <a:fillRect/>
          </a:stretch>
        </p:blipFill>
        <p:spPr>
          <a:xfrm>
            <a:off x="7654975" y="2105284"/>
            <a:ext cx="3809999" cy="2647431"/>
          </a:xfrm>
          <a:prstGeom prst="rect">
            <a:avLst/>
          </a:prstGeom>
        </p:spPr>
      </p:pic>
      <p:pic>
        <p:nvPicPr>
          <p:cNvPr id="5" name="图片 4" descr="电脑主机&#10;&#10;中度可信度描述已自动生成"/>
          <p:cNvPicPr/>
          <p:nvPr/>
        </p:nvPicPr>
        <p:blipFill>
          <a:blip r:embed="rId3"/>
          <a:stretch>
            <a:fillRect/>
          </a:stretch>
        </p:blipFill>
        <p:spPr>
          <a:xfrm>
            <a:off x="574294" y="3848544"/>
            <a:ext cx="3456100" cy="2750565"/>
          </a:xfrm>
          <a:prstGeom prst="rect">
            <a:avLst/>
          </a:prstGeom>
        </p:spPr>
      </p:pic>
      <p:sp>
        <p:nvSpPr>
          <p:cNvPr id="6" name="矩形 5"/>
          <p:cNvSpPr/>
          <p:nvPr/>
        </p:nvSpPr>
        <p:spPr>
          <a:xfrm>
            <a:off x="488950" y="2188215"/>
            <a:ext cx="6096000" cy="1200329"/>
          </a:xfrm>
          <a:prstGeom prst="rect">
            <a:avLst/>
          </a:prstGeom>
        </p:spPr>
        <p:txBody>
          <a:bodyPr>
            <a:spAutoFit/>
          </a:bodyPr>
          <a:lstStyle/>
          <a:p>
            <a:r>
              <a:rPr lang="en-GB" altLang="zh-CN" b="1" dirty="0">
                <a:latin typeface="Arial" panose="020B0604020202090204" pitchFamily="34" charset="0"/>
                <a:cs typeface="Arial" panose="020B0604020202090204" pitchFamily="34" charset="0"/>
              </a:rPr>
              <a:t>Interface Cable</a:t>
            </a:r>
          </a:p>
          <a:p>
            <a:r>
              <a:rPr lang="zh-CN" altLang="en-US" dirty="0">
                <a:latin typeface="Arial" panose="020B0604020202090204" pitchFamily="34" charset="0"/>
                <a:cs typeface="Arial" panose="020B0604020202090204" pitchFamily="34" charset="0"/>
              </a:rPr>
              <a:t>5 m long and 410 x 820 µm thin, used to establish the power and data link between the probe and the PXIe acquisition board</a:t>
            </a:r>
            <a:r>
              <a:rPr lang="en-US" altLang="zh-CN" dirty="0">
                <a:latin typeface="Arial" panose="020B0604020202090204" pitchFamily="34" charset="0"/>
                <a:cs typeface="Arial" panose="020B0604020202090204" pitchFamily="34" charset="0"/>
              </a:rPr>
              <a:t>.</a:t>
            </a:r>
            <a:endParaRPr lang="zh-CN" altLang="en-US" dirty="0">
              <a:latin typeface="Arial" panose="020B0604020202090204" pitchFamily="34" charset="0"/>
              <a:cs typeface="Arial" panose="020B0604020202090204" pitchFamily="34" charset="0"/>
            </a:endParaRPr>
          </a:p>
        </p:txBody>
      </p:sp>
      <p:sp>
        <p:nvSpPr>
          <p:cNvPr id="7" name="文本框 6"/>
          <p:cNvSpPr txBox="1"/>
          <p:nvPr/>
        </p:nvSpPr>
        <p:spPr>
          <a:xfrm>
            <a:off x="9238002" y="4752715"/>
            <a:ext cx="643944" cy="276999"/>
          </a:xfrm>
          <a:prstGeom prst="rect">
            <a:avLst/>
          </a:prstGeom>
          <a:noFill/>
        </p:spPr>
        <p:txBody>
          <a:bodyPr wrap="square" rtlCol="0">
            <a:spAutoFit/>
          </a:bodyPr>
          <a:lstStyle/>
          <a:p>
            <a:pPr algn="ctr"/>
            <a:r>
              <a:rPr kumimoji="1" lang="en-US" altLang="zh-CN" sz="1200" dirty="0">
                <a:latin typeface="Arial" panose="020B0604020202090204" pitchFamily="34" charset="0"/>
                <a:cs typeface="Arial" panose="020B0604020202090204" pitchFamily="34" charset="0"/>
              </a:rPr>
              <a:t>[7]</a:t>
            </a:r>
            <a:endParaRPr kumimoji="1" lang="zh-CN" altLang="en-US" sz="1200" dirty="0">
              <a:latin typeface="Arial" panose="020B0604020202090204" pitchFamily="34" charset="0"/>
              <a:cs typeface="Arial" panose="020B0604020202090204" pitchFamily="34" charset="0"/>
            </a:endParaRPr>
          </a:p>
        </p:txBody>
      </p:sp>
      <p:sp>
        <p:nvSpPr>
          <p:cNvPr id="8" name="文本框 7"/>
          <p:cNvSpPr txBox="1"/>
          <p:nvPr/>
        </p:nvSpPr>
        <p:spPr>
          <a:xfrm>
            <a:off x="1980372" y="6599109"/>
            <a:ext cx="643944" cy="276999"/>
          </a:xfrm>
          <a:prstGeom prst="rect">
            <a:avLst/>
          </a:prstGeom>
          <a:noFill/>
        </p:spPr>
        <p:txBody>
          <a:bodyPr wrap="square" rtlCol="0">
            <a:spAutoFit/>
          </a:bodyPr>
          <a:lstStyle/>
          <a:p>
            <a:pPr algn="ctr"/>
            <a:r>
              <a:rPr kumimoji="1" lang="en-US" altLang="zh-CN" sz="1200" dirty="0">
                <a:latin typeface="Arial" panose="020B0604020202090204" pitchFamily="34" charset="0"/>
                <a:cs typeface="Arial" panose="020B0604020202090204" pitchFamily="34" charset="0"/>
              </a:rPr>
              <a:t>[7]</a:t>
            </a:r>
            <a:endParaRPr kumimoji="1" lang="zh-CN" altLang="en-US" sz="1200" dirty="0">
              <a:latin typeface="Arial" panose="020B0604020202090204" pitchFamily="34" charset="0"/>
              <a:cs typeface="Arial" panose="020B0604020202090204" pitchFamily="34" charset="0"/>
            </a:endParaRPr>
          </a:p>
        </p:txBody>
      </p:sp>
      <p:sp>
        <p:nvSpPr>
          <p:cNvPr id="9" name="矩形 8"/>
          <p:cNvSpPr/>
          <p:nvPr/>
        </p:nvSpPr>
        <p:spPr>
          <a:xfrm>
            <a:off x="4210342" y="5223826"/>
            <a:ext cx="4949712" cy="1477328"/>
          </a:xfrm>
          <a:prstGeom prst="rect">
            <a:avLst/>
          </a:prstGeom>
        </p:spPr>
        <p:txBody>
          <a:bodyPr wrap="square">
            <a:spAutoFit/>
          </a:bodyPr>
          <a:lstStyle/>
          <a:p>
            <a:pPr fontAlgn="base"/>
            <a:r>
              <a:rPr lang="en-GB" altLang="zh-CN" b="1" dirty="0">
                <a:solidFill>
                  <a:srgbClr val="000000"/>
                </a:solidFill>
                <a:latin typeface="Arial" panose="020B0604020202090204" pitchFamily="34" charset="0"/>
                <a:cs typeface="Arial" panose="020B0604020202090204" pitchFamily="34" charset="0"/>
              </a:rPr>
              <a:t>PXIe Acquisition Module</a:t>
            </a:r>
          </a:p>
          <a:p>
            <a:pPr fontAlgn="base"/>
            <a:r>
              <a:rPr lang="en-GB" altLang="zh-CN" dirty="0">
                <a:solidFill>
                  <a:srgbClr val="000000"/>
                </a:solidFill>
                <a:latin typeface="Arial" panose="020B0604020202090204" pitchFamily="34" charset="0"/>
                <a:cs typeface="Arial" panose="020B0604020202090204" pitchFamily="34" charset="0"/>
              </a:rPr>
              <a:t>It is used for probe configuration, data acquisition and data transmission to PC. Data can be collected from up to 4 probes at the same time</a:t>
            </a:r>
            <a:r>
              <a:rPr lang="en-US" altLang="zh-CN" dirty="0">
                <a:solidFill>
                  <a:srgbClr val="000000"/>
                </a:solidFill>
                <a:latin typeface="Arial" panose="020B0604020202090204" pitchFamily="34" charset="0"/>
                <a:cs typeface="Arial" panose="020B0604020202090204" pitchFamily="34" charset="0"/>
              </a:rPr>
              <a:t>.</a:t>
            </a:r>
            <a:endParaRPr lang="en-GB" altLang="zh-CN" dirty="0">
              <a:solidFill>
                <a:srgbClr val="000000"/>
              </a:solidFill>
              <a:latin typeface="Arial" panose="020B0604020202090204" pitchFamily="34" charset="0"/>
              <a:cs typeface="Arial" panose="020B060402020209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38.582677165355,&quot;width&quot;:9933.269291338582}"/>
</p:tagLst>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DengXian"/>
        <a:ea typeface=""/>
        <a:cs typeface=""/>
      </a:majorFont>
      <a:minorFont>
        <a:latin typeface="DengXi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D86E67413C2640AFB5F7885E489D10" ma:contentTypeVersion="10" ma:contentTypeDescription="Create a new document." ma:contentTypeScope="" ma:versionID="ef45fbeb078652d1e951bc399b3fd2cf">
  <xsd:schema xmlns:xsd="http://www.w3.org/2001/XMLSchema" xmlns:xs="http://www.w3.org/2001/XMLSchema" xmlns:p="http://schemas.microsoft.com/office/2006/metadata/properties" xmlns:ns2="df99f93a-4b65-4d6c-ae9b-4d9753cd29dc" xmlns:ns3="beaffa10-4f53-4640-ba52-f852c25ac98f" targetNamespace="http://schemas.microsoft.com/office/2006/metadata/properties" ma:root="true" ma:fieldsID="c4d08725daa008ec5365e9439fae3075" ns2:_="" ns3:_="">
    <xsd:import namespace="df99f93a-4b65-4d6c-ae9b-4d9753cd29dc"/>
    <xsd:import namespace="beaffa10-4f53-4640-ba52-f852c25ac9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99f93a-4b65-4d6c-ae9b-4d9753cd29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eaffa10-4f53-4640-ba52-f852c25ac98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F07CF7-1314-4A97-A1D2-027E48B42F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99f93a-4b65-4d6c-ae9b-4d9753cd29dc"/>
    <ds:schemaRef ds:uri="beaffa10-4f53-4640-ba52-f852c25ac9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55C94C-D9FF-4C5E-902A-65F945FA6D9F}">
  <ds:schemaRefs>
    <ds:schemaRef ds:uri="http://schemas.microsoft.com/office/infopath/2007/PartnerControls"/>
    <ds:schemaRef ds:uri="beaffa10-4f53-4640-ba52-f852c25ac98f"/>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df99f93a-4b65-4d6c-ae9b-4d9753cd29dc"/>
    <ds:schemaRef ds:uri="http://purl.org/dc/dcmitype/"/>
  </ds:schemaRefs>
</ds:datastoreItem>
</file>

<file path=customXml/itemProps3.xml><?xml version="1.0" encoding="utf-8"?>
<ds:datastoreItem xmlns:ds="http://schemas.openxmlformats.org/officeDocument/2006/customXml" ds:itemID="{F00201A4-ADB4-426D-A86B-D17BC4131F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TotalTime>
  <Words>1925</Words>
  <Application>Microsoft Macintosh PowerPoint</Application>
  <PresentationFormat>Widescreen</PresentationFormat>
  <Paragraphs>82</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DengXian</vt:lpstr>
      <vt:lpstr>DengXian</vt:lpstr>
      <vt:lpstr>Arial</vt:lpstr>
      <vt:lpstr>Arial Bold</vt:lpstr>
      <vt:lpstr>Arial Bold Italic</vt:lpstr>
      <vt:lpstr>Arial Italic</vt:lpstr>
      <vt:lpstr>Arial Regular</vt:lpstr>
      <vt:lpstr>Calibri</vt:lpstr>
      <vt:lpstr>Times New Roman Regular</vt:lpstr>
      <vt:lpstr>AccentBoxVTI</vt:lpstr>
      <vt:lpstr>In-vivo Neuroscience Research and Neuropixels </vt:lpstr>
      <vt:lpstr>Outline</vt:lpstr>
      <vt:lpstr>Part 1: In-vivo Neuroscience Research</vt:lpstr>
      <vt:lpstr>The structure of the brain</vt:lpstr>
      <vt:lpstr>Part 2: Microelectrode Array—Utah Array </vt:lpstr>
      <vt:lpstr>Part 3: Neuropixels</vt:lpstr>
      <vt:lpstr>Neuropixels</vt:lpstr>
      <vt:lpstr>Hardware and software support</vt:lpstr>
      <vt:lpstr>Hardware and software support</vt:lpstr>
      <vt:lpstr>Hardware and software support</vt:lpstr>
      <vt:lpstr>Part 4: Experimental Research </vt:lpstr>
      <vt:lpstr>Part 5: New version: Neuropixels 2.0</vt:lpstr>
      <vt:lpstr>Part 6: Conclusion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In-vivo Neuroscience Research and Neuropixels </dc:title>
  <dc:creator>Ziqi Chen [ml18z8c]</dc:creator>
  <cp:lastModifiedBy>Paolo Actis</cp:lastModifiedBy>
  <cp:revision>55</cp:revision>
  <dcterms:created xsi:type="dcterms:W3CDTF">2021-05-28T01:18:32Z</dcterms:created>
  <dcterms:modified xsi:type="dcterms:W3CDTF">2022-03-22T10:58:00Z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2052-3.3.0.5120</vt:lpwstr>
  </property>
  <property fmtid="{D5CDD505-2E9C-101B-9397-08002B2CF9AE}" pid="3" name="ContentTypeId">
    <vt:lpwstr>0x0101009BD86E67413C2640AFB5F7885E489D10</vt:lpwstr>
  </property>
</Properties>
</file>